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56" r:id="rId2"/>
    <p:sldId id="257" r:id="rId3"/>
    <p:sldId id="354" r:id="rId4"/>
    <p:sldId id="353" r:id="rId5"/>
    <p:sldId id="346" r:id="rId6"/>
    <p:sldId id="344" r:id="rId7"/>
    <p:sldId id="350" r:id="rId8"/>
    <p:sldId id="343" r:id="rId9"/>
    <p:sldId id="258" r:id="rId10"/>
    <p:sldId id="345" r:id="rId11"/>
    <p:sldId id="347" r:id="rId12"/>
    <p:sldId id="351" r:id="rId13"/>
    <p:sldId id="352" r:id="rId14"/>
    <p:sldId id="349" r:id="rId15"/>
    <p:sldId id="348" r:id="rId16"/>
    <p:sldId id="355" r:id="rId17"/>
    <p:sldId id="356" r:id="rId18"/>
    <p:sldId id="357" r:id="rId19"/>
    <p:sldId id="314" r:id="rId20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1"/>
  </p:normalViewPr>
  <p:slideViewPr>
    <p:cSldViewPr>
      <p:cViewPr varScale="1">
        <p:scale>
          <a:sx n="85" d="100"/>
          <a:sy n="85" d="100"/>
        </p:scale>
        <p:origin x="882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CB3DDB-0F27-48C8-B9CF-0D185F38B12D}" type="datetimeFigureOut">
              <a:rPr lang="zh-CN" altLang="en-US" smtClean="0"/>
              <a:t>2024/9/10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7471C6-AD5F-4A48-85CD-A0853D0DC8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53586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6759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6534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9465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766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8945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2166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5422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79419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0367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8744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6719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4503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4967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352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7116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8964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19032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7372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7471C6-AD5F-4A48-85CD-A0853D0DC89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611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 hasCustomPrompt="1"/>
          </p:nvPr>
        </p:nvSpPr>
        <p:spPr>
          <a:xfrm>
            <a:off x="422030" y="1028700"/>
            <a:ext cx="8229600" cy="13716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tr-TR" altLang="zh-CN" dirty="0"/>
              <a:t>Templatesppt.com</a:t>
            </a:r>
            <a:endParaRPr kumimoji="0" lang="en-US" dirty="0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9/10/2024</a:t>
            </a:fld>
            <a:endParaRPr 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 hasCustomPrompt="1"/>
          </p:nvPr>
        </p:nvSpPr>
        <p:spPr>
          <a:xfrm>
            <a:off x="1371600" y="2498774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lvl="0"/>
            <a:r>
              <a:rPr lang="en-US" altLang="zh-CN" dirty="0"/>
              <a:t>Presentation template and Google Slides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r-TR" altLang="zh-CN" dirty="0"/>
              <a:t>Templatesppt.com</a:t>
            </a:r>
            <a:endParaRPr kumimoji="0" 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n-US" altLang="zh-CN" dirty="0"/>
              <a:t>This is a demo text.</a:t>
            </a:r>
            <a:endParaRPr lang="zh-CN" altLang="en-US" dirty="0"/>
          </a:p>
          <a:p>
            <a:pPr lvl="1"/>
            <a:r>
              <a:rPr lang="en-US" altLang="zh-CN" dirty="0"/>
              <a:t>This is a demo text.</a:t>
            </a:r>
            <a:endParaRPr lang="zh-CN" altLang="en-US" dirty="0"/>
          </a:p>
          <a:p>
            <a:pPr lvl="2"/>
            <a:r>
              <a:rPr lang="en-US" altLang="zh-CN" dirty="0"/>
              <a:t>This is a demo text.</a:t>
            </a:r>
            <a:endParaRPr lang="zh-CN" altLang="en-US" dirty="0"/>
          </a:p>
          <a:p>
            <a:pPr lvl="3"/>
            <a:r>
              <a:rPr lang="en-US" altLang="zh-CN" dirty="0"/>
              <a:t>This is a demo text.</a:t>
            </a:r>
            <a:endParaRPr lang="zh-CN" altLang="en-US" dirty="0"/>
          </a:p>
          <a:p>
            <a:pPr lvl="4"/>
            <a:r>
              <a:rPr lang="tr-TR" altLang="zh-CN" dirty="0"/>
              <a:t>Thanks to Templatesppt.com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9/10/2024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tr-TR" altLang="zh-CN" dirty="0"/>
              <a:t>Templatesppt.com</a:t>
            </a:r>
            <a:endParaRPr kumimoji="0" 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altLang="zh-CN" dirty="0"/>
              <a:t>This is a demo text.</a:t>
            </a:r>
            <a:endParaRPr lang="zh-CN" altLang="en-US" dirty="0"/>
          </a:p>
          <a:p>
            <a:pPr lvl="1"/>
            <a:r>
              <a:rPr lang="en-US" altLang="zh-CN" dirty="0"/>
              <a:t>This is a demo text.</a:t>
            </a:r>
            <a:endParaRPr lang="zh-CN" altLang="en-US" dirty="0"/>
          </a:p>
          <a:p>
            <a:pPr lvl="2"/>
            <a:r>
              <a:rPr lang="en-US" altLang="zh-CN" dirty="0"/>
              <a:t>This is a demo text.</a:t>
            </a:r>
            <a:endParaRPr lang="zh-CN" altLang="en-US" dirty="0"/>
          </a:p>
          <a:p>
            <a:pPr lvl="3"/>
            <a:r>
              <a:rPr lang="en-US" altLang="zh-CN" dirty="0"/>
              <a:t>This is a demo text.</a:t>
            </a:r>
            <a:endParaRPr lang="zh-CN" altLang="en-US" dirty="0"/>
          </a:p>
          <a:p>
            <a:pPr lvl="4"/>
            <a:r>
              <a:rPr lang="tr-TR" altLang="zh-CN" dirty="0"/>
              <a:t>Thanks to Templatesppt.com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9/10/2024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r-TR" altLang="zh-CN" dirty="0"/>
              <a:t>Templatesppt.com</a:t>
            </a:r>
            <a:endParaRPr kumimoji="0"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altLang="zh-CN" dirty="0"/>
              <a:t>This is a demo text.</a:t>
            </a:r>
            <a:endParaRPr lang="zh-CN" altLang="en-US" dirty="0"/>
          </a:p>
          <a:p>
            <a:pPr lvl="1"/>
            <a:r>
              <a:rPr lang="en-US" altLang="zh-CN" dirty="0"/>
              <a:t>This is a demo text.</a:t>
            </a:r>
            <a:endParaRPr lang="zh-CN" altLang="en-US" dirty="0"/>
          </a:p>
          <a:p>
            <a:pPr lvl="2"/>
            <a:r>
              <a:rPr lang="en-US" altLang="zh-CN" dirty="0"/>
              <a:t>This is a demo text.</a:t>
            </a:r>
            <a:endParaRPr lang="zh-CN" altLang="en-US" dirty="0"/>
          </a:p>
          <a:p>
            <a:pPr lvl="3"/>
            <a:r>
              <a:rPr lang="en-US" altLang="zh-CN" dirty="0"/>
              <a:t>This is a demo text.</a:t>
            </a:r>
            <a:endParaRPr lang="zh-CN" altLang="en-US" dirty="0"/>
          </a:p>
          <a:p>
            <a:pPr lvl="4"/>
            <a:r>
              <a:rPr lang="tr-TR" altLang="zh-CN" dirty="0"/>
              <a:t>Thanks to Templatesppt.com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9/10/2024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600200" y="457200"/>
            <a:ext cx="7086600" cy="13716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altLang="zh-CN" dirty="0"/>
              <a:t>Templatesppt.com</a:t>
            </a:r>
            <a:endParaRPr kumimoji="0"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600200" y="1880840"/>
            <a:ext cx="7086600" cy="1132284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altLang="zh-CN" dirty="0"/>
              <a:t>Presentation template and Google Slides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9/10/2024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7924800" y="4812507"/>
            <a:ext cx="762000" cy="273844"/>
          </a:xfrm>
        </p:spPr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r-TR" altLang="zh-CN" dirty="0"/>
              <a:t>Templatesppt.com</a:t>
            </a:r>
            <a:endParaRPr kumimoji="0" 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altLang="zh-CN" dirty="0"/>
              <a:t>This is a demo text.</a:t>
            </a:r>
            <a:endParaRPr lang="zh-CN" altLang="en-US" dirty="0"/>
          </a:p>
          <a:p>
            <a:pPr lvl="1"/>
            <a:r>
              <a:rPr lang="en-US" altLang="zh-CN" dirty="0"/>
              <a:t>This is a demo text.</a:t>
            </a:r>
            <a:endParaRPr lang="zh-CN" altLang="en-US" dirty="0"/>
          </a:p>
          <a:p>
            <a:pPr lvl="2"/>
            <a:r>
              <a:rPr lang="en-US" altLang="zh-CN" dirty="0"/>
              <a:t>This is a demo text.</a:t>
            </a:r>
            <a:endParaRPr lang="zh-CN" altLang="en-US" dirty="0"/>
          </a:p>
          <a:p>
            <a:pPr lvl="3"/>
            <a:r>
              <a:rPr lang="en-US" altLang="zh-CN" dirty="0"/>
              <a:t>This is a demo text.</a:t>
            </a:r>
            <a:endParaRPr lang="zh-CN" altLang="en-US" dirty="0"/>
          </a:p>
          <a:p>
            <a:pPr lvl="4"/>
            <a:r>
              <a:rPr lang="tr-TR" altLang="zh-CN" dirty="0"/>
              <a:t>Thanks to Templatesppt.com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altLang="zh-CN" dirty="0"/>
              <a:t>This is a demo text.</a:t>
            </a:r>
            <a:endParaRPr lang="zh-CN" altLang="en-US" dirty="0"/>
          </a:p>
          <a:p>
            <a:pPr lvl="1"/>
            <a:r>
              <a:rPr lang="en-US" altLang="zh-CN" dirty="0"/>
              <a:t>This is a demo text.</a:t>
            </a:r>
            <a:endParaRPr lang="zh-CN" altLang="en-US" dirty="0"/>
          </a:p>
          <a:p>
            <a:pPr lvl="2"/>
            <a:r>
              <a:rPr lang="en-US" altLang="zh-CN" dirty="0"/>
              <a:t>This is a demo text.</a:t>
            </a:r>
            <a:endParaRPr lang="zh-CN" altLang="en-US" dirty="0"/>
          </a:p>
          <a:p>
            <a:pPr lvl="3"/>
            <a:r>
              <a:rPr lang="en-US" altLang="zh-CN" dirty="0"/>
              <a:t>This is a demo text.</a:t>
            </a:r>
            <a:endParaRPr lang="zh-CN" altLang="en-US" dirty="0"/>
          </a:p>
          <a:p>
            <a:pPr lvl="4"/>
            <a:r>
              <a:rPr lang="tr-TR" altLang="zh-CN" dirty="0"/>
              <a:t>Thanks to Templatesppt.com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9/10/2024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tr-TR" altLang="zh-CN" dirty="0"/>
              <a:t>Templatesppt.com</a:t>
            </a:r>
            <a:endParaRPr kumimoji="0"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457200" y="1151335"/>
            <a:ext cx="4040188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altLang="zh-CN" dirty="0"/>
              <a:t>Presentation template and Google Slides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 hasCustomPrompt="1"/>
          </p:nvPr>
        </p:nvSpPr>
        <p:spPr>
          <a:xfrm>
            <a:off x="4645026" y="1151335"/>
            <a:ext cx="4041775" cy="563165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altLang="zh-CN" dirty="0"/>
              <a:t>Presentation template and Google Slides</a:t>
            </a:r>
            <a:endParaRPr lang="zh-CN" altLang="en-US" dirty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 hasCustomPrompt="1"/>
          </p:nvPr>
        </p:nvSpPr>
        <p:spPr>
          <a:xfrm>
            <a:off x="457200" y="1771651"/>
            <a:ext cx="4040188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zh-CN" dirty="0"/>
              <a:t>This is a demo text.</a:t>
            </a:r>
            <a:endParaRPr lang="zh-CN" altLang="en-US" dirty="0"/>
          </a:p>
          <a:p>
            <a:pPr lvl="1"/>
            <a:r>
              <a:rPr lang="en-US" altLang="zh-CN" dirty="0"/>
              <a:t>This is a demo text.</a:t>
            </a:r>
            <a:endParaRPr lang="zh-CN" altLang="en-US" dirty="0"/>
          </a:p>
          <a:p>
            <a:pPr lvl="2"/>
            <a:r>
              <a:rPr lang="en-US" altLang="zh-CN" dirty="0"/>
              <a:t>This is a demo text.</a:t>
            </a:r>
            <a:endParaRPr lang="zh-CN" altLang="en-US" dirty="0"/>
          </a:p>
          <a:p>
            <a:pPr lvl="3"/>
            <a:r>
              <a:rPr lang="en-US" altLang="zh-CN" dirty="0"/>
              <a:t>This is a demo text.</a:t>
            </a:r>
            <a:endParaRPr lang="zh-CN" altLang="en-US" dirty="0"/>
          </a:p>
          <a:p>
            <a:pPr lvl="4"/>
            <a:r>
              <a:rPr lang="tr-TR" altLang="zh-CN" dirty="0"/>
              <a:t>Thanks to Templatesppt.com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4645026" y="1771651"/>
            <a:ext cx="4041775" cy="282297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zh-CN" dirty="0"/>
              <a:t>This is a demo text.</a:t>
            </a:r>
            <a:endParaRPr lang="zh-CN" altLang="en-US" dirty="0"/>
          </a:p>
          <a:p>
            <a:pPr lvl="1"/>
            <a:r>
              <a:rPr lang="en-US" altLang="zh-CN" dirty="0"/>
              <a:t>This is a demo text.</a:t>
            </a:r>
            <a:endParaRPr lang="zh-CN" altLang="en-US" dirty="0"/>
          </a:p>
          <a:p>
            <a:pPr lvl="2"/>
            <a:r>
              <a:rPr lang="en-US" altLang="zh-CN" dirty="0"/>
              <a:t>This is a demo text.</a:t>
            </a:r>
            <a:endParaRPr lang="zh-CN" altLang="en-US" dirty="0"/>
          </a:p>
          <a:p>
            <a:pPr lvl="3"/>
            <a:r>
              <a:rPr lang="en-US" altLang="zh-CN" dirty="0"/>
              <a:t>This is a demo text.</a:t>
            </a:r>
            <a:endParaRPr lang="zh-CN" altLang="en-US" dirty="0"/>
          </a:p>
          <a:p>
            <a:pPr lvl="4"/>
            <a:r>
              <a:rPr lang="tr-TR" altLang="zh-CN" dirty="0"/>
              <a:t>Thanks to Templatesppt.com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9/10/2024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  <p:sp>
        <p:nvSpPr>
          <p:cNvPr id="11" name="矩形 10"/>
          <p:cNvSpPr/>
          <p:nvPr userDrawn="1"/>
        </p:nvSpPr>
        <p:spPr>
          <a:xfrm>
            <a:off x="6084168" y="4876804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tr-TR" altLang="zh-CN" dirty="0"/>
              <a:t>Templatesppt.com</a:t>
            </a:r>
            <a:endParaRPr kumimoji="0" 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9/10/2024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9/10/2024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57201" y="204787"/>
            <a:ext cx="3008313" cy="871538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tr-TR" altLang="zh-CN" dirty="0"/>
              <a:t>Templatesppt.com</a:t>
            </a:r>
            <a:endParaRPr kumimoji="0" 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2" hasCustomPrompt="1"/>
          </p:nvPr>
        </p:nvSpPr>
        <p:spPr>
          <a:xfrm>
            <a:off x="457201" y="1143001"/>
            <a:ext cx="3008313" cy="3451622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altLang="zh-CN" dirty="0"/>
              <a:t>Presentation template and Google Slides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 hasCustomPrompt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altLang="zh-CN" dirty="0"/>
              <a:t>This is a demo text.</a:t>
            </a:r>
            <a:endParaRPr lang="zh-CN" altLang="en-US" dirty="0"/>
          </a:p>
          <a:p>
            <a:pPr lvl="1"/>
            <a:r>
              <a:rPr lang="en-US" altLang="zh-CN" dirty="0"/>
              <a:t>This is a demo text.</a:t>
            </a:r>
            <a:endParaRPr lang="zh-CN" altLang="en-US" dirty="0"/>
          </a:p>
          <a:p>
            <a:pPr lvl="2"/>
            <a:r>
              <a:rPr lang="en-US" altLang="zh-CN" dirty="0"/>
              <a:t>This is a demo text.</a:t>
            </a:r>
            <a:endParaRPr lang="zh-CN" altLang="en-US" dirty="0"/>
          </a:p>
          <a:p>
            <a:pPr lvl="3"/>
            <a:r>
              <a:rPr lang="en-US" altLang="zh-CN" dirty="0"/>
              <a:t>This is a demo text.</a:t>
            </a:r>
            <a:endParaRPr lang="zh-CN" altLang="en-US" dirty="0"/>
          </a:p>
          <a:p>
            <a:pPr lvl="4"/>
            <a:r>
              <a:rPr lang="tr-TR" altLang="zh-CN" dirty="0"/>
              <a:t>Thanks to Templatesppt.com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9/10/2024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828800" y="457200"/>
            <a:ext cx="5486400" cy="391716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tr-TR" altLang="zh-CN" dirty="0"/>
              <a:t>Templatesppt.com</a:t>
            </a:r>
            <a:endParaRPr kumimoji="0" 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1828800" y="1373981"/>
            <a:ext cx="5486400" cy="29718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200"/>
            </a:lvl1pPr>
          </a:lstStyle>
          <a:p>
            <a:pPr marL="0" algn="l" rtl="0" eaLnBrk="1" latinLnBrk="0" hangingPunct="1"/>
            <a:r>
              <a:rPr lang="tr-TR" altLang="zh-CN" dirty="0"/>
              <a:t>Templatesppt.com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1828800" y="875090"/>
            <a:ext cx="5486400" cy="397764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altLang="zh-CN" dirty="0"/>
              <a:t>Presentation template and Google Slides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9/10/2024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screen">
            <a:alphaModFix amt="60000"/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tr-TR" altLang="zh-CN" dirty="0"/>
              <a:t>Templatesppt.com</a:t>
            </a:r>
            <a:endParaRPr kumimoji="0" 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53187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altLang="zh-CN" dirty="0"/>
              <a:t>This is a demo text.</a:t>
            </a:r>
            <a:endParaRPr lang="zh-CN" altLang="en-US" dirty="0"/>
          </a:p>
          <a:p>
            <a:pPr lvl="1"/>
            <a:r>
              <a:rPr lang="en-US" altLang="zh-CN" dirty="0"/>
              <a:t>This is a demo text.</a:t>
            </a:r>
            <a:endParaRPr lang="zh-CN" altLang="en-US" dirty="0"/>
          </a:p>
          <a:p>
            <a:pPr lvl="2"/>
            <a:r>
              <a:rPr lang="en-US" altLang="zh-CN" dirty="0"/>
              <a:t>This is a demo text.</a:t>
            </a:r>
            <a:endParaRPr lang="zh-CN" altLang="en-US" dirty="0"/>
          </a:p>
          <a:p>
            <a:pPr lvl="3"/>
            <a:r>
              <a:rPr lang="en-US" altLang="zh-CN" dirty="0"/>
              <a:t>This is a demo text.</a:t>
            </a:r>
            <a:endParaRPr lang="zh-CN" altLang="en-US" dirty="0"/>
          </a:p>
          <a:p>
            <a:pPr lvl="4"/>
            <a:r>
              <a:rPr lang="tr-TR" altLang="zh-CN" dirty="0"/>
              <a:t>Thanks to Templatesppt.com</a:t>
            </a:r>
            <a:endParaRPr lang="zh-CN" altLang="en-US" dirty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457200" y="4812507"/>
            <a:ext cx="2133600" cy="273844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 eaLnBrk="1" latinLnBrk="0" hangingPunct="1"/>
            <a:fld id="{7CB97365-EBCA-4027-87D5-99FC1D4DF0BB}" type="datetimeFigureOut">
              <a:rPr lang="en-US" smtClean="0"/>
              <a:pPr eaLnBrk="1" latinLnBrk="0" hangingPunct="1"/>
              <a:t>9/10/2024</a:t>
            </a:fld>
            <a:endParaRPr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124200" y="4812507"/>
            <a:ext cx="2895600" cy="273844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kumimoji="0" lang="en-US">
              <a:solidFill>
                <a:schemeClr val="tx1">
                  <a:shade val="50000"/>
                </a:schemeClr>
              </a:solidFill>
            </a:endParaRPr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7924800" y="4812507"/>
            <a:ext cx="762000" cy="273844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9E29E33-B620-47F9-BB04-8846C2A5AFCC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tx1">
                  <a:shade val="50000"/>
                </a:scheme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491880" y="4011910"/>
            <a:ext cx="5184576" cy="576064"/>
          </a:xfrm>
          <a:prstGeom prst="round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j-lt"/>
            </a:endParaRPr>
          </a:p>
        </p:txBody>
      </p:sp>
      <p:sp>
        <p:nvSpPr>
          <p:cNvPr id="10" name="标题 1"/>
          <p:cNvSpPr txBox="1">
            <a:spLocks/>
          </p:cNvSpPr>
          <p:nvPr/>
        </p:nvSpPr>
        <p:spPr>
          <a:xfrm>
            <a:off x="1331640" y="2924737"/>
            <a:ext cx="7488832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r"/>
            <a:r>
              <a:rPr lang="fa-IR" altLang="zh-CN" sz="4400" b="1" dirty="0">
                <a:solidFill>
                  <a:schemeClr val="accent5">
                    <a:lumMod val="50000"/>
                  </a:schemeClr>
                </a:solidFill>
                <a:latin typeface="+mj-lt"/>
                <a:cs typeface="2  Titr" panose="00000700000000000000" pitchFamily="2" charset="-78"/>
              </a:rPr>
              <a:t>گزارش پروژه مهر 1403</a:t>
            </a:r>
            <a:endParaRPr lang="zh-CN" altLang="en-US" sz="4400" b="1" dirty="0">
              <a:solidFill>
                <a:schemeClr val="accent5">
                  <a:lumMod val="50000"/>
                </a:schemeClr>
              </a:solidFill>
              <a:latin typeface="+mj-lt"/>
              <a:cs typeface="2 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C9A24B-DFDA-B5F2-3AD2-3D2297A74C2D}"/>
              </a:ext>
            </a:extLst>
          </p:cNvPr>
          <p:cNvSpPr txBox="1"/>
          <p:nvPr/>
        </p:nvSpPr>
        <p:spPr>
          <a:xfrm>
            <a:off x="4139952" y="4054301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a-IR" sz="2400" b="1" dirty="0">
                <a:solidFill>
                  <a:srgbClr val="FFFF0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مدرسه دخترانه حضرت زهرا (س)</a:t>
            </a:r>
            <a:endParaRPr lang="en-US" sz="2400" b="1" dirty="0">
              <a:solidFill>
                <a:srgbClr val="FFFF0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pic>
        <p:nvPicPr>
          <p:cNvPr id="2" name="02-bikalam mehr ghadeer 97 (www.mplib.ir)">
            <a:hlinkClick r:id="" action="ppaction://media"/>
            <a:extLst>
              <a:ext uri="{FF2B5EF4-FFF2-40B4-BE49-F238E27FC236}">
                <a16:creationId xmlns:a16="http://schemas.microsoft.com/office/drawing/2014/main" id="{39112333-2C58-000A-6568-1DF158FA1C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20272" y="16091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641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0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 rot="16200000">
            <a:off x="-1517986" y="2161179"/>
            <a:ext cx="4061630" cy="666631"/>
            <a:chOff x="971600" y="1275606"/>
            <a:chExt cx="2016224" cy="492443"/>
          </a:xfrm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600" y="1278316"/>
              <a:ext cx="2016224" cy="451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7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8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ثبت نام از دانش آموزان </a:t>
              </a:r>
              <a:endParaRPr lang="zh-CN" altLang="zh-CN" sz="28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9CE4571D-6682-15CB-8046-0301134BBB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014">
            <a:off x="4708076" y="1052129"/>
            <a:ext cx="4000203" cy="2013525"/>
          </a:xfrm>
          <a:prstGeom prst="rect">
            <a:avLst/>
          </a:prstGeom>
          <a:ln w="38100" cap="sq">
            <a:solidFill>
              <a:schemeClr val="bg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52EDAB-9E03-68A5-4ECB-B73EE733CA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5463">
            <a:off x="1474866" y="1629794"/>
            <a:ext cx="4003227" cy="2494969"/>
          </a:xfrm>
          <a:prstGeom prst="rect">
            <a:avLst/>
          </a:prstGeom>
          <a:ln w="19050">
            <a:solidFill>
              <a:srgbClr val="C00000"/>
            </a:solidFill>
          </a:ln>
        </p:spPr>
      </p:pic>
    </p:spTree>
    <p:extLst>
      <p:ext uri="{BB962C8B-B14F-4D97-AF65-F5344CB8AC3E}">
        <p14:creationId xmlns:p14="http://schemas.microsoft.com/office/powerpoint/2010/main" val="351022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7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>
            <a:off x="3379192" y="4445200"/>
            <a:ext cx="5873328" cy="507571"/>
            <a:chOff x="971600" y="1274573"/>
            <a:chExt cx="2016224" cy="493476"/>
          </a:xfrm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600" y="1274573"/>
              <a:ext cx="2016224" cy="463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5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0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نظافت و شستشوی فضای مدرسه</a:t>
              </a:r>
              <a:endParaRPr lang="zh-CN" altLang="zh-CN" sz="20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BB0C988-EAC5-D678-758C-1EFADFE25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1" y="1707654"/>
            <a:ext cx="4320481" cy="2419469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ACF2CC-A8DE-197A-EB37-F27676E82E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88024" y="411510"/>
            <a:ext cx="4171680" cy="3128760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32434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>
            <a:off x="-180528" y="157724"/>
            <a:ext cx="5873328" cy="507571"/>
            <a:chOff x="971600" y="1274573"/>
            <a:chExt cx="2016224" cy="493476"/>
          </a:xfrm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600" y="1274573"/>
              <a:ext cx="2016224" cy="463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5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0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تزیین تابلوها و فضاسازی </a:t>
              </a:r>
              <a:endParaRPr lang="zh-CN" altLang="zh-CN" sz="20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BB0C988-EAC5-D678-758C-1EFADFE25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1184414"/>
            <a:ext cx="3672408" cy="3672408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ACF2CC-A8DE-197A-EB37-F27676E82E9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16016" y="915566"/>
            <a:ext cx="4171680" cy="3128760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700922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>
            <a:off x="3707904" y="123477"/>
            <a:ext cx="5873328" cy="553998"/>
            <a:chOff x="971600" y="1274573"/>
            <a:chExt cx="2016224" cy="538614"/>
          </a:xfrm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600" y="1274573"/>
              <a:ext cx="2016224" cy="538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6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4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ایمن سازی امکانات ورزشی مدرسه</a:t>
              </a:r>
              <a:endParaRPr lang="zh-CN" altLang="zh-CN" sz="24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BB0C988-EAC5-D678-758C-1EFADFE25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1420454"/>
            <a:ext cx="3960440" cy="2983357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ACF2CC-A8DE-197A-EB37-F27676E82E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18541" y="915566"/>
            <a:ext cx="4166629" cy="3128760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21936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>
            <a:off x="-252536" y="150478"/>
            <a:ext cx="5873328" cy="507571"/>
            <a:chOff x="971600" y="1274573"/>
            <a:chExt cx="2016224" cy="493476"/>
          </a:xfrm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600" y="1274573"/>
              <a:ext cx="2016224" cy="463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5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0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برگزاری جلسه توجیهی ویژه خانواده های جدید الورود</a:t>
              </a:r>
              <a:endParaRPr lang="zh-CN" altLang="zh-CN" sz="20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BB0C988-EAC5-D678-758C-1EFADFE25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1563638"/>
            <a:ext cx="3960440" cy="3135348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9ACF2CC-A8DE-197A-EB37-F27676E82E9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72000" y="1004076"/>
            <a:ext cx="4204130" cy="3328270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624500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5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6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>
            <a:off x="3491880" y="190728"/>
            <a:ext cx="5873328" cy="507571"/>
            <a:chOff x="971600" y="1274573"/>
            <a:chExt cx="2016224" cy="493476"/>
          </a:xfrm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600" y="1274573"/>
              <a:ext cx="2016224" cy="463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5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0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برگزاری جلسه شورای معلمان و ساماندهی نیروها</a:t>
              </a:r>
              <a:endParaRPr lang="zh-CN" altLang="zh-CN" sz="20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ACEADE4-FC1B-FB2C-FDD6-55A7E13EA3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491630"/>
            <a:ext cx="4665486" cy="26243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1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0C93C7-2065-FDED-7EF0-64D3D1E3B4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937351"/>
            <a:ext cx="3816424" cy="2442511"/>
          </a:xfrm>
          <a:prstGeom prst="rect">
            <a:avLst/>
          </a:prstGeom>
          <a:ln w="38100" cap="sq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5987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>
            <a:off x="-180528" y="195486"/>
            <a:ext cx="5873328" cy="553998"/>
            <a:chOff x="971600" y="1230645"/>
            <a:chExt cx="2016224" cy="538614"/>
          </a:xfrm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600" y="1230645"/>
              <a:ext cx="2016224" cy="538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6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4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گرامیداشت هفته دفاع مقدس</a:t>
              </a:r>
              <a:endParaRPr lang="zh-CN" altLang="zh-CN" sz="24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ACEADE4-FC1B-FB2C-FDD6-55A7E13EA3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/>
        </p:blipFill>
        <p:spPr>
          <a:xfrm>
            <a:off x="4283968" y="1347614"/>
            <a:ext cx="4665486" cy="31683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0C93C7-2065-FDED-7EF0-64D3D1E3B4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1" y="943784"/>
            <a:ext cx="3898813" cy="29241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80043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ACEADE4-FC1B-FB2C-FDD6-55A7E13EA3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" r="935"/>
          <a:stretch/>
        </p:blipFill>
        <p:spPr>
          <a:xfrm>
            <a:off x="4283968" y="1347614"/>
            <a:ext cx="4665486" cy="31683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0C93C7-2065-FDED-7EF0-64D3D1E3B4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3" r="10313"/>
          <a:stretch/>
        </p:blipFill>
        <p:spPr>
          <a:xfrm>
            <a:off x="179511" y="943784"/>
            <a:ext cx="3898813" cy="29241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>
            <a:off x="-1260648" y="4199716"/>
            <a:ext cx="5355870" cy="529818"/>
            <a:chOff x="971600" y="1275606"/>
            <a:chExt cx="2016224" cy="515106"/>
          </a:xfrm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600" y="1341867"/>
              <a:ext cx="2016224" cy="448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r"/>
              <a:r>
                <a:rPr lang="fa-IR" altLang="zh-CN" sz="24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برگزاری جشن بازگشایی مدرسه</a:t>
              </a:r>
              <a:endParaRPr lang="en-US" altLang="zh-CN" sz="6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999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>
            <a:off x="-180528" y="241730"/>
            <a:ext cx="5873328" cy="529818"/>
            <a:chOff x="971600" y="1275606"/>
            <a:chExt cx="2016224" cy="515106"/>
          </a:xfrm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600" y="1341867"/>
              <a:ext cx="2016224" cy="4488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fa-IR" altLang="zh-CN" sz="24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برگزاری جشن بازگشایی مدرسه</a:t>
              </a:r>
              <a:endParaRPr lang="en-US" altLang="zh-CN" sz="6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ACEADE4-FC1B-FB2C-FDD6-55A7E13EA3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" r="935"/>
          <a:stretch/>
        </p:blipFill>
        <p:spPr>
          <a:xfrm>
            <a:off x="4283968" y="1347614"/>
            <a:ext cx="4665486" cy="3168352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10C93C7-2065-FDED-7EF0-64D3D1E3B4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13" r="10313"/>
          <a:stretch/>
        </p:blipFill>
        <p:spPr>
          <a:xfrm>
            <a:off x="179511" y="943784"/>
            <a:ext cx="3898813" cy="292411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bg2">
                <a:lumMod val="75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61755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 txBox="1">
            <a:spLocks/>
          </p:cNvSpPr>
          <p:nvPr/>
        </p:nvSpPr>
        <p:spPr>
          <a:xfrm>
            <a:off x="3419872" y="2499742"/>
            <a:ext cx="5241231" cy="216024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buNone/>
            </a:pPr>
            <a:r>
              <a:rPr lang="fa-IR" altLang="zh-CN" sz="4400" b="1" dirty="0">
                <a:solidFill>
                  <a:srgbClr val="002060"/>
                </a:solidFill>
                <a:latin typeface="Vazir" panose="020B0603030804020204" pitchFamily="34" charset="-78"/>
                <a:ea typeface="黑体" pitchFamily="2" charset="-122"/>
                <a:cs typeface="Vazir" panose="020B0603030804020204" pitchFamily="34" charset="-78"/>
              </a:rPr>
              <a:t>مدرسه دخترانه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fa-IR" altLang="zh-CN" sz="4400" b="1" dirty="0">
                <a:solidFill>
                  <a:srgbClr val="002060"/>
                </a:solidFill>
                <a:latin typeface="Vazir" panose="020B0603030804020204" pitchFamily="34" charset="-78"/>
                <a:ea typeface="黑体" pitchFamily="2" charset="-122"/>
                <a:cs typeface="Vazir" panose="020B0603030804020204" pitchFamily="34" charset="-78"/>
              </a:rPr>
              <a:t>فاطمه الزهرا (س)</a:t>
            </a:r>
            <a:endParaRPr lang="zh-CN" altLang="en-US" sz="4400" b="1" dirty="0">
              <a:solidFill>
                <a:srgbClr val="002060"/>
              </a:solidFill>
              <a:latin typeface="Vazir" panose="020B0603030804020204" pitchFamily="34" charset="-78"/>
              <a:ea typeface="黑体" pitchFamily="2" charset="-122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65749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5000">
        <p14:warp dir="in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2D907E-DDAE-045C-C4B9-78CE8B5FC9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915566"/>
            <a:ext cx="9144000" cy="3002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043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4639293-EACA-5E9B-3BA0-B99AD9B686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-84909"/>
            <a:ext cx="2556929" cy="36159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078FAB7-938E-07D3-1AD6-A03351C1EB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-84909"/>
            <a:ext cx="2556929" cy="361599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DE234AB-DEE4-6CEF-3D0A-D61FB57A039F}"/>
              </a:ext>
            </a:extLst>
          </p:cNvPr>
          <p:cNvSpPr txBox="1"/>
          <p:nvPr/>
        </p:nvSpPr>
        <p:spPr>
          <a:xfrm>
            <a:off x="323528" y="3400856"/>
            <a:ext cx="8352928" cy="13311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IQ" sz="2800" b="1" dirty="0">
                <a:latin typeface="Vazir" panose="020B0603030804020204" pitchFamily="34" charset="-78"/>
                <a:cs typeface="Vazir" panose="020B0603030804020204" pitchFamily="34" charset="-78"/>
              </a:rPr>
              <a:t>اگر فرهنگ اسلامی بر جامعه یی حاکم باشد، همه ی مردم باید خود را مدیون معلم بدانند.</a:t>
            </a:r>
            <a:r>
              <a:rPr lang="en-US" sz="2800" b="1" dirty="0">
                <a:latin typeface="Vazir" panose="020B0603030804020204" pitchFamily="34" charset="-78"/>
                <a:cs typeface="Vazir" panose="020B0603030804020204" pitchFamily="34" charset="-78"/>
              </a:rPr>
              <a:t>  </a:t>
            </a:r>
            <a:r>
              <a:rPr lang="fa-IR" sz="2800" b="1" dirty="0">
                <a:latin typeface="Vazir" panose="020B0603030804020204" pitchFamily="34" charset="-78"/>
                <a:cs typeface="Vazir" panose="020B0603030804020204" pitchFamily="34" charset="-78"/>
              </a:rPr>
              <a:t>  </a:t>
            </a:r>
            <a:r>
              <a:rPr lang="fa-IR" sz="2400" b="1" dirty="0">
                <a:solidFill>
                  <a:srgbClr val="00206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مقام معظم رهبری</a:t>
            </a:r>
            <a:endParaRPr lang="en-US" sz="2800" b="1" dirty="0">
              <a:solidFill>
                <a:srgbClr val="00206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481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1115616" y="123478"/>
            <a:ext cx="6120679" cy="687929"/>
            <a:chOff x="913236" y="1275606"/>
            <a:chExt cx="2142238" cy="492443"/>
          </a:xfrm>
        </p:grpSpPr>
        <p:sp>
          <p:nvSpPr>
            <p:cNvPr id="66" name="Rectangle 6"/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67" name="Text Box 14"/>
            <p:cNvSpPr txBox="1">
              <a:spLocks noChangeArrowheads="1"/>
            </p:cNvSpPr>
            <p:nvPr/>
          </p:nvSpPr>
          <p:spPr bwMode="auto">
            <a:xfrm>
              <a:off x="913236" y="1294839"/>
              <a:ext cx="2142238" cy="418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8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4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چارت سازمانی پروژه مهــر مدرسه </a:t>
              </a:r>
              <a:endParaRPr lang="zh-CN" altLang="zh-CN" sz="24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11C311E8-4874-EC5B-3277-19BFD01803A3}"/>
              </a:ext>
            </a:extLst>
          </p:cNvPr>
          <p:cNvGrpSpPr/>
          <p:nvPr/>
        </p:nvGrpSpPr>
        <p:grpSpPr>
          <a:xfrm>
            <a:off x="107504" y="987574"/>
            <a:ext cx="8884043" cy="4077488"/>
            <a:chOff x="-335139" y="0"/>
            <a:chExt cx="10336954" cy="5991225"/>
          </a:xfrm>
        </p:grpSpPr>
        <p:sp>
          <p:nvSpPr>
            <p:cNvPr id="7" name="Rectangle: Rounded Corners 6">
              <a:extLst>
                <a:ext uri="{FF2B5EF4-FFF2-40B4-BE49-F238E27FC236}">
                  <a16:creationId xmlns:a16="http://schemas.microsoft.com/office/drawing/2014/main" id="{6F30F480-0647-C0FA-8131-D909FF9F4EA9}"/>
                </a:ext>
              </a:extLst>
            </p:cNvPr>
            <p:cNvSpPr/>
            <p:nvPr/>
          </p:nvSpPr>
          <p:spPr>
            <a:xfrm>
              <a:off x="1660437" y="0"/>
              <a:ext cx="4906221" cy="1238250"/>
            </a:xfrm>
            <a:prstGeom prst="roundRect">
              <a:avLst/>
            </a:prstGeom>
            <a:ln w="28575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fa-IR" sz="2000" kern="100" dirty="0">
                  <a:solidFill>
                    <a:srgbClr val="FFFF00"/>
                  </a:solidFill>
                  <a:effectLst/>
                  <a:ea typeface="Calibri" panose="020F0502020204030204" pitchFamily="34" charset="0"/>
                  <a:cs typeface="2  Titr" panose="00000700000000000000" pitchFamily="2" charset="-78"/>
                </a:rPr>
                <a:t>نام و نام خانوادگی مدیر مدرسه</a:t>
              </a:r>
              <a:endParaRPr lang="en-US" sz="1100" kern="100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fa-IR" sz="1800" b="1" kern="100" dirty="0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Vazir" panose="020B0603030804020204" pitchFamily="34" charset="-78"/>
                </a:rPr>
                <a:t>رییس ستـــاد پــروژه مهـــر</a:t>
              </a:r>
              <a:endParaRPr lang="en-US" sz="1100" kern="1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07BF1088-EF54-DC34-C66B-88939D0826E4}"/>
                </a:ext>
              </a:extLst>
            </p:cNvPr>
            <p:cNvSpPr/>
            <p:nvPr/>
          </p:nvSpPr>
          <p:spPr>
            <a:xfrm>
              <a:off x="2125366" y="1616711"/>
              <a:ext cx="3907102" cy="1066800"/>
            </a:xfrm>
            <a:prstGeom prst="roundRect">
              <a:avLst/>
            </a:prstGeom>
            <a:ln w="28575">
              <a:solidFill>
                <a:srgbClr val="00206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fa-IR" sz="1500" kern="100" dirty="0">
                  <a:solidFill>
                    <a:srgbClr val="FFFF00"/>
                  </a:solidFill>
                  <a:effectLst/>
                  <a:ea typeface="Calibri" panose="020F0502020204030204" pitchFamily="34" charset="0"/>
                  <a:cs typeface="2  Titr" panose="00000700000000000000" pitchFamily="2" charset="-78"/>
                </a:rPr>
                <a:t>نام و نام خانوادگی معاون آموزشی</a:t>
              </a:r>
              <a:endParaRPr lang="en-US" sz="1100" kern="100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endParaRPr>
            </a:p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fa-IR" sz="1600" b="1" kern="100" dirty="0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Vazir" panose="020B0603030804020204" pitchFamily="34" charset="-78"/>
                </a:rPr>
                <a:t>دبیر ستـــاد پــروژه مهـــر</a:t>
              </a:r>
              <a:endParaRPr lang="en-US" sz="1200" kern="100" dirty="0">
                <a:solidFill>
                  <a:srgbClr val="FFFFFF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1AAFD320-CE10-BB0C-29A9-7B9C6104B36A}"/>
                </a:ext>
              </a:extLst>
            </p:cNvPr>
            <p:cNvCxnSpPr/>
            <p:nvPr/>
          </p:nvCxnSpPr>
          <p:spPr>
            <a:xfrm flipH="1" flipV="1">
              <a:off x="476250" y="3105150"/>
              <a:ext cx="8562975" cy="9525"/>
            </a:xfrm>
            <a:prstGeom prst="line">
              <a:avLst/>
            </a:prstGeom>
            <a:ln w="28575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C4DFC2C1-3767-EDC9-D38D-6996B3A9E918}"/>
                </a:ext>
              </a:extLst>
            </p:cNvPr>
            <p:cNvGrpSpPr/>
            <p:nvPr/>
          </p:nvGrpSpPr>
          <p:grpSpPr>
            <a:xfrm>
              <a:off x="8014400" y="3105150"/>
              <a:ext cx="1987415" cy="2851309"/>
              <a:chOff x="-539050" y="0"/>
              <a:chExt cx="1987415" cy="2851309"/>
            </a:xfrm>
          </p:grpSpPr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58B4303A-EAB1-A17E-AC57-2A0B3BD8F5EE}"/>
                  </a:ext>
                </a:extLst>
              </p:cNvPr>
              <p:cNvCxnSpPr/>
              <p:nvPr/>
            </p:nvCxnSpPr>
            <p:spPr>
              <a:xfrm>
                <a:off x="473710" y="0"/>
                <a:ext cx="0" cy="38100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Rectangle: Rounded Corners 20">
                <a:extLst>
                  <a:ext uri="{FF2B5EF4-FFF2-40B4-BE49-F238E27FC236}">
                    <a16:creationId xmlns:a16="http://schemas.microsoft.com/office/drawing/2014/main" id="{D047F668-2728-EF17-9D6B-5F2349A5B260}"/>
                  </a:ext>
                </a:extLst>
              </p:cNvPr>
              <p:cNvSpPr/>
              <p:nvPr/>
            </p:nvSpPr>
            <p:spPr>
              <a:xfrm rot="5400000">
                <a:off x="-883603" y="519340"/>
                <a:ext cx="2676522" cy="1987415"/>
              </a:xfrm>
              <a:prstGeom prst="roundRect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500" kern="100" dirty="0">
                    <a:solidFill>
                      <a:srgbClr val="FFFF00"/>
                    </a:solidFill>
                    <a:effectLst/>
                    <a:ea typeface="Calibri" panose="020F0502020204030204" pitchFamily="34" charset="0"/>
                    <a:cs typeface="2  Titr" panose="00000700000000000000" pitchFamily="2" charset="-78"/>
                  </a:rPr>
                  <a:t>نام و نام خانوادگی معاون پرورشی</a:t>
                </a:r>
                <a:endParaRPr lang="en-US" sz="1100" kern="100" dirty="0">
                  <a:solidFill>
                    <a:srgbClr val="FFFF00"/>
                  </a:solidFill>
                  <a:effectLst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500" b="1" kern="100" dirty="0">
                    <a:solidFill>
                      <a:srgbClr val="FFFFFF"/>
                    </a:solidFill>
                    <a:effectLst/>
                    <a:ea typeface="Calibri" panose="020F0502020204030204" pitchFamily="34" charset="0"/>
                    <a:cs typeface="Vazir" panose="020B0603030804020204" pitchFamily="34" charset="-78"/>
                  </a:rPr>
                  <a:t>عضو ستـــاد پــروژه مهـــر</a:t>
                </a:r>
                <a:endParaRPr lang="en-US" sz="1100" kern="100" dirty="0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444F06FA-79FB-FBEB-86DD-CBC53B875C28}"/>
                </a:ext>
              </a:extLst>
            </p:cNvPr>
            <p:cNvGrpSpPr/>
            <p:nvPr/>
          </p:nvGrpSpPr>
          <p:grpSpPr>
            <a:xfrm>
              <a:off x="5213959" y="3105150"/>
              <a:ext cx="1987417" cy="2851310"/>
              <a:chOff x="-481991" y="0"/>
              <a:chExt cx="1987417" cy="2851310"/>
            </a:xfrm>
          </p:grpSpPr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8310968D-BC78-0BEE-DED8-1E036BC32BE1}"/>
                  </a:ext>
                </a:extLst>
              </p:cNvPr>
              <p:cNvCxnSpPr/>
              <p:nvPr/>
            </p:nvCxnSpPr>
            <p:spPr>
              <a:xfrm>
                <a:off x="473710" y="0"/>
                <a:ext cx="0" cy="38100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Rectangle: Rounded Corners 18">
                <a:extLst>
                  <a:ext uri="{FF2B5EF4-FFF2-40B4-BE49-F238E27FC236}">
                    <a16:creationId xmlns:a16="http://schemas.microsoft.com/office/drawing/2014/main" id="{1159D0BB-6E3A-D8FA-C173-3473B994BC06}"/>
                  </a:ext>
                </a:extLst>
              </p:cNvPr>
              <p:cNvSpPr/>
              <p:nvPr/>
            </p:nvSpPr>
            <p:spPr>
              <a:xfrm rot="5400000">
                <a:off x="-826544" y="519339"/>
                <a:ext cx="2676524" cy="1987417"/>
              </a:xfrm>
              <a:prstGeom prst="roundRect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500" kern="100" dirty="0">
                    <a:solidFill>
                      <a:srgbClr val="FFFF00"/>
                    </a:solidFill>
                    <a:effectLst/>
                    <a:ea typeface="Calibri" panose="020F0502020204030204" pitchFamily="34" charset="0"/>
                    <a:cs typeface="2  Titr" panose="00000700000000000000" pitchFamily="2" charset="-78"/>
                  </a:rPr>
                  <a:t>نام و نام خانوادگی نیروی خدمات</a:t>
                </a:r>
                <a:endParaRPr lang="en-US" sz="1100" kern="100" dirty="0">
                  <a:solidFill>
                    <a:srgbClr val="FFFF00"/>
                  </a:solidFill>
                  <a:effectLst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500" b="1" kern="100" dirty="0">
                    <a:solidFill>
                      <a:srgbClr val="FFFFFF"/>
                    </a:solidFill>
                    <a:effectLst/>
                    <a:ea typeface="Calibri" panose="020F0502020204030204" pitchFamily="34" charset="0"/>
                    <a:cs typeface="Vazir" panose="020B0603030804020204" pitchFamily="34" charset="-78"/>
                  </a:rPr>
                  <a:t>عضو ستـــاد پــروژه مهـــر</a:t>
                </a:r>
                <a:endParaRPr lang="en-US" sz="1100" kern="100" dirty="0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500" b="1" kern="100" dirty="0">
                    <a:effectLst/>
                    <a:latin typeface="Vazir" panose="020B0603030804020204" pitchFamily="34" charset="-78"/>
                    <a:ea typeface="Calibri" panose="020F0502020204030204" pitchFamily="34" charset="0"/>
                    <a:cs typeface="Arial" panose="020B0604020202020204" pitchFamily="34" charset="0"/>
                  </a:rPr>
                  <a:t> </a:t>
                </a:r>
                <a:endParaRPr lang="en-US" sz="1100" kern="100" dirty="0">
                  <a:effectLst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A3A62D2-D3B3-710B-82FE-F341BA227C6B}"/>
                </a:ext>
              </a:extLst>
            </p:cNvPr>
            <p:cNvGrpSpPr/>
            <p:nvPr/>
          </p:nvGrpSpPr>
          <p:grpSpPr>
            <a:xfrm>
              <a:off x="2340562" y="3124200"/>
              <a:ext cx="1987415" cy="2867025"/>
              <a:chOff x="-516938" y="0"/>
              <a:chExt cx="1987415" cy="2867025"/>
            </a:xfrm>
          </p:grpSpPr>
          <p:cxnSp>
            <p:nvCxnSpPr>
              <p:cNvPr id="16" name="Straight Connector 15">
                <a:extLst>
                  <a:ext uri="{FF2B5EF4-FFF2-40B4-BE49-F238E27FC236}">
                    <a16:creationId xmlns:a16="http://schemas.microsoft.com/office/drawing/2014/main" id="{DE9637C2-0B0B-1049-692C-9787373F6F3A}"/>
                  </a:ext>
                </a:extLst>
              </p:cNvPr>
              <p:cNvCxnSpPr/>
              <p:nvPr/>
            </p:nvCxnSpPr>
            <p:spPr>
              <a:xfrm>
                <a:off x="473710" y="0"/>
                <a:ext cx="0" cy="38100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Rectangle: Rounded Corners 16">
                <a:extLst>
                  <a:ext uri="{FF2B5EF4-FFF2-40B4-BE49-F238E27FC236}">
                    <a16:creationId xmlns:a16="http://schemas.microsoft.com/office/drawing/2014/main" id="{671320D1-96CA-F249-677D-8D1DDEEB6E9C}"/>
                  </a:ext>
                </a:extLst>
              </p:cNvPr>
              <p:cNvSpPr/>
              <p:nvPr/>
            </p:nvSpPr>
            <p:spPr>
              <a:xfrm rot="5400000">
                <a:off x="-861492" y="535055"/>
                <a:ext cx="2676524" cy="1987415"/>
              </a:xfrm>
              <a:prstGeom prst="roundRect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500" kern="100" dirty="0">
                    <a:solidFill>
                      <a:srgbClr val="FFFF00"/>
                    </a:solidFill>
                    <a:effectLst/>
                    <a:ea typeface="Calibri" panose="020F0502020204030204" pitchFamily="34" charset="0"/>
                    <a:cs typeface="2  Titr" panose="00000700000000000000" pitchFamily="2" charset="-78"/>
                  </a:rPr>
                  <a:t>نام و نام خانوادگی نماینده انجمن</a:t>
                </a:r>
                <a:endParaRPr lang="en-US" sz="1100" kern="100" dirty="0">
                  <a:solidFill>
                    <a:srgbClr val="FFFF00"/>
                  </a:solidFill>
                  <a:effectLst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500" b="1" kern="100" dirty="0">
                    <a:solidFill>
                      <a:srgbClr val="FFFFFF"/>
                    </a:solidFill>
                    <a:effectLst/>
                    <a:ea typeface="Calibri" panose="020F0502020204030204" pitchFamily="34" charset="0"/>
                    <a:cs typeface="Vazir" panose="020B0603030804020204" pitchFamily="34" charset="-78"/>
                  </a:rPr>
                  <a:t>عضو ستـــاد پــروژه مهـــر</a:t>
                </a:r>
                <a:endParaRPr lang="en-US" sz="1100" kern="100" dirty="0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500" b="1" kern="100" dirty="0">
                    <a:effectLst/>
                    <a:latin typeface="Vazir" panose="020B0603030804020204" pitchFamily="34" charset="-78"/>
                    <a:ea typeface="Calibri" panose="020F0502020204030204" pitchFamily="34" charset="0"/>
                    <a:cs typeface="Arial" panose="020B0604020202020204" pitchFamily="34" charset="0"/>
                  </a:rPr>
                  <a:t> </a:t>
                </a:r>
                <a:endParaRPr lang="en-US" sz="1100" kern="100" dirty="0">
                  <a:effectLst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08CEB0C5-E3A2-52DF-E3DC-9AF596F49E97}"/>
                </a:ext>
              </a:extLst>
            </p:cNvPr>
            <p:cNvGrpSpPr/>
            <p:nvPr/>
          </p:nvGrpSpPr>
          <p:grpSpPr>
            <a:xfrm>
              <a:off x="-335139" y="3086100"/>
              <a:ext cx="1927039" cy="2870360"/>
              <a:chOff x="-335139" y="0"/>
              <a:chExt cx="1927039" cy="2870360"/>
            </a:xfrm>
          </p:grpSpPr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AF782BE3-2D01-06A6-80AA-F2E9AC538A3E}"/>
                  </a:ext>
                </a:extLst>
              </p:cNvPr>
              <p:cNvCxnSpPr/>
              <p:nvPr/>
            </p:nvCxnSpPr>
            <p:spPr>
              <a:xfrm>
                <a:off x="473710" y="0"/>
                <a:ext cx="0" cy="381000"/>
              </a:xfrm>
              <a:prstGeom prst="line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Rectangle: Rounded Corners 14">
                <a:extLst>
                  <a:ext uri="{FF2B5EF4-FFF2-40B4-BE49-F238E27FC236}">
                    <a16:creationId xmlns:a16="http://schemas.microsoft.com/office/drawing/2014/main" id="{1C87F9C6-F36F-2EE2-0CB3-0025B97996AF}"/>
                  </a:ext>
                </a:extLst>
              </p:cNvPr>
              <p:cNvSpPr/>
              <p:nvPr/>
            </p:nvSpPr>
            <p:spPr>
              <a:xfrm rot="5400000">
                <a:off x="-709881" y="568579"/>
                <a:ext cx="2676523" cy="1927039"/>
              </a:xfrm>
              <a:prstGeom prst="roundRect">
                <a:avLst/>
              </a:prstGeom>
              <a:ln w="28575">
                <a:solidFill>
                  <a:srgbClr val="002060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100" kern="100" dirty="0">
                    <a:solidFill>
                      <a:srgbClr val="FFFF00"/>
                    </a:solidFill>
                    <a:effectLst/>
                    <a:ea typeface="Calibri" panose="020F0502020204030204" pitchFamily="34" charset="0"/>
                    <a:cs typeface="2  Titr" panose="00000700000000000000" pitchFamily="2" charset="-78"/>
                  </a:rPr>
                  <a:t>نام و نام خانوادگی رییس شورای دانش آموزی</a:t>
                </a:r>
                <a:endParaRPr lang="en-US" sz="1100" kern="100" dirty="0">
                  <a:solidFill>
                    <a:srgbClr val="FFFF00"/>
                  </a:solidFill>
                  <a:effectLst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fa-IR" sz="1500" b="1" kern="100" dirty="0">
                    <a:solidFill>
                      <a:srgbClr val="FFFFFF"/>
                    </a:solidFill>
                    <a:effectLst/>
                    <a:ea typeface="Calibri" panose="020F0502020204030204" pitchFamily="34" charset="0"/>
                    <a:cs typeface="Vazir" panose="020B0603030804020204" pitchFamily="34" charset="-78"/>
                  </a:rPr>
                  <a:t>عضو ستـــاد پــروژه مهـــر</a:t>
                </a:r>
                <a:endParaRPr lang="en-US" sz="1100" kern="100" dirty="0">
                  <a:solidFill>
                    <a:srgbClr val="FFFFFF"/>
                  </a:solidFill>
                  <a:effectLst/>
                  <a:ea typeface="Calibri" panose="020F0502020204030204" pitchFamily="34" charset="0"/>
                  <a:cs typeface="Arial" panose="020B0604020202020204" pitchFamily="34" charset="0"/>
                </a:endParaRPr>
              </a:p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en-US" sz="1500" b="1" kern="100" dirty="0">
                    <a:effectLst/>
                    <a:latin typeface="Vazir" panose="020B0603030804020204" pitchFamily="34" charset="-78"/>
                    <a:ea typeface="Calibri" panose="020F0502020204030204" pitchFamily="34" charset="0"/>
                    <a:cs typeface="Arial" panose="020B0604020202020204" pitchFamily="34" charset="0"/>
                  </a:rPr>
                  <a:t> </a:t>
                </a:r>
                <a:endParaRPr lang="en-US" sz="1100" kern="100" dirty="0">
                  <a:effectLst/>
                  <a:ea typeface="Calibri" panose="020F0502020204030204" pitchFamily="34" charset="0"/>
                  <a:cs typeface="Arial" panose="020B0604020202020204" pitchFamily="34" charset="0"/>
                </a:endParaRPr>
              </a:p>
            </p:txBody>
          </p:sp>
        </p:grpSp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24E345D-1365-1820-FF87-96B3DF01851F}"/>
              </a:ext>
            </a:extLst>
          </p:cNvPr>
          <p:cNvCxnSpPr/>
          <p:nvPr/>
        </p:nvCxnSpPr>
        <p:spPr>
          <a:xfrm>
            <a:off x="4067944" y="1830298"/>
            <a:ext cx="0" cy="259300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7CB4E2D-0E3E-0C53-7825-4D17BA067571}"/>
              </a:ext>
            </a:extLst>
          </p:cNvPr>
          <p:cNvCxnSpPr>
            <a:cxnSpLocks/>
          </p:cNvCxnSpPr>
          <p:nvPr/>
        </p:nvCxnSpPr>
        <p:spPr>
          <a:xfrm>
            <a:off x="4067944" y="2821756"/>
            <a:ext cx="0" cy="285593"/>
          </a:xfrm>
          <a:prstGeom prst="line">
            <a:avLst/>
          </a:prstGeom>
          <a:ln w="28575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1536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1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3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611560" y="155629"/>
            <a:ext cx="7704856" cy="687929"/>
            <a:chOff x="913236" y="1275606"/>
            <a:chExt cx="2142238" cy="492443"/>
          </a:xfrm>
        </p:grpSpPr>
        <p:sp>
          <p:nvSpPr>
            <p:cNvPr id="66" name="Rectangle 6"/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67" name="Text Box 14"/>
            <p:cNvSpPr txBox="1">
              <a:spLocks noChangeArrowheads="1"/>
            </p:cNvSpPr>
            <p:nvPr/>
          </p:nvSpPr>
          <p:spPr bwMode="auto">
            <a:xfrm>
              <a:off x="913236" y="1294839"/>
              <a:ext cx="2142238" cy="407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7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4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مهمترین فعالیت های صوت گرفته در پروژه مهر در تیرماه</a:t>
              </a:r>
              <a:endParaRPr lang="zh-CN" altLang="zh-CN" sz="24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sp>
        <p:nvSpPr>
          <p:cNvPr id="3" name="Rectangle 6">
            <a:extLst>
              <a:ext uri="{FF2B5EF4-FFF2-40B4-BE49-F238E27FC236}">
                <a16:creationId xmlns:a16="http://schemas.microsoft.com/office/drawing/2014/main" id="{C64D9A9A-5598-FB3C-C4CB-29F5B8BBE311}"/>
              </a:ext>
            </a:extLst>
          </p:cNvPr>
          <p:cNvSpPr/>
          <p:nvPr/>
        </p:nvSpPr>
        <p:spPr bwMode="auto">
          <a:xfrm>
            <a:off x="251520" y="987574"/>
            <a:ext cx="8424936" cy="3861565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68583" tIns="34292" rIns="68583" bIns="34292" numCol="1" rtlCol="0" anchor="ctr" anchorCtr="0" compatLnSpc="1">
            <a:prstTxWarp prst="textNoShape">
              <a:avLst/>
            </a:prstTxWarp>
          </a:bodyPr>
          <a:lstStyle/>
          <a:p>
            <a:pPr algn="just" rtl="1"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تشکیل ستاد پروژه مهر و ستاد ثبت نام و صدور ابلاغ برای اعضای ستاد</a:t>
            </a:r>
            <a:endParaRPr lang="en-US" sz="1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ثبت نام دانش آموزان و تشکیل پرونده دانش آموزان براساس دستورالعمل ها </a:t>
            </a:r>
            <a:endParaRPr lang="en-US" sz="1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بهسازی سرویس بهداشی و شیرآلات آبخوری </a:t>
            </a:r>
            <a:endParaRPr lang="en-US" sz="1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خرید و تهیه گل و گلدان برای کلاس های درس</a:t>
            </a:r>
            <a:endParaRPr lang="en-US" sz="1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اطلاع رسانی نحوه ثبت نام و تهیه پوشش یکسان به خانواده ها از طریق کانال مدرسه </a:t>
            </a:r>
            <a:endParaRPr lang="en-US" sz="1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بررسی پرونده های تحصیلی دانش آموزان میان پایه</a:t>
            </a:r>
            <a:endParaRPr lang="en-US" sz="1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ثبت نام دانش آموزان در سامانه سیدا</a:t>
            </a:r>
            <a:endParaRPr lang="en-US" sz="1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تحویل پرونده های تحصیلی دانش آموزان فارغ التحصیل از مدرسه</a:t>
            </a:r>
            <a:endParaRPr lang="en-US" sz="1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2  Titr" panose="00000700000000000000" pitchFamily="2" charset="-78"/>
              </a:rPr>
              <a:t>- تهیه برنامه سالانه توسط مدیر و معاونین و تصویب در شورای مدرسه </a:t>
            </a:r>
            <a:endParaRPr lang="en-US" sz="12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تعمیر میز و نیمکت های شکسته شده</a:t>
            </a:r>
            <a:endParaRPr lang="en-US" sz="1200" b="1" dirty="0">
              <a:solidFill>
                <a:srgbClr val="002060"/>
              </a:solidFill>
              <a:latin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تعویض و تعمیر کلیدهای پریز و وسایل برقی موجود در مدرسه</a:t>
            </a:r>
            <a:endParaRPr lang="en-US" sz="1200" b="1" dirty="0">
              <a:solidFill>
                <a:srgbClr val="002060"/>
              </a:solidFill>
              <a:latin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نصب بنر اسامی نفرات برتر مسابقات آموزشی و پرورشی در سر در مدرسه</a:t>
            </a:r>
            <a:endParaRPr lang="en-US" sz="1200" b="1" dirty="0">
              <a:solidFill>
                <a:srgbClr val="002060"/>
              </a:solidFill>
              <a:latin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800"/>
              </a:spcAft>
            </a:pPr>
            <a:r>
              <a:rPr lang="fa-IR" sz="12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تهیه نمودار و تحلیل امتحانات نوبت دوم و نصب در دفتر مدرسه</a:t>
            </a:r>
            <a:endParaRPr lang="en-US" sz="1200" b="1" dirty="0">
              <a:solidFill>
                <a:srgbClr val="002060"/>
              </a:solidFill>
              <a:latin typeface="Calibri" panose="020F0502020204030204" pitchFamily="34" charset="0"/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695646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65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50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47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47" tmFilter="0, 0; 0.125,0.2665; 0.25,0.4; 0.375,0.465; 0.5,0.5;  0.625,0.535; 0.75,0.6; 0.875,0.7335; 1,1">
                                          <p:stCondLst>
                                            <p:cond delay="74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73" tmFilter="0, 0; 0.125,0.2665; 0.25,0.4; 0.375,0.465; 0.5,0.5;  0.625,0.535; 0.75,0.6; 0.875,0.7335; 1,1">
                                          <p:stCondLst>
                                            <p:cond delay="149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85" tmFilter="0, 0; 0.125,0.2665; 0.25,0.4; 0.375,0.465; 0.5,0.5;  0.625,0.535; 0.75,0.6; 0.875,0.7335; 1,1">
                                          <p:stCondLst>
                                            <p:cond delay="1863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9">
                                          <p:stCondLst>
                                            <p:cond delay="73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87" decel="50000">
                                          <p:stCondLst>
                                            <p:cond delay="761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9">
                                          <p:stCondLst>
                                            <p:cond delay="14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87" decel="50000">
                                          <p:stCondLst>
                                            <p:cond delay="1505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9">
                                          <p:stCondLst>
                                            <p:cond delay="1847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87" decel="50000">
                                          <p:stCondLst>
                                            <p:cond delay="1876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9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87" decel="50000">
                                          <p:stCondLst>
                                            <p:cond delay="2063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xit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8" presetClass="exit" presetSubtype="1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8144397" y="123478"/>
            <a:ext cx="822265" cy="4896544"/>
            <a:chOff x="1895201" y="-898246"/>
            <a:chExt cx="257499" cy="5309215"/>
          </a:xfrm>
        </p:grpSpPr>
        <p:sp>
          <p:nvSpPr>
            <p:cNvPr id="66" name="Rectangle 6"/>
            <p:cNvSpPr/>
            <p:nvPr/>
          </p:nvSpPr>
          <p:spPr bwMode="auto">
            <a:xfrm>
              <a:off x="1895201" y="-898246"/>
              <a:ext cx="226443" cy="5309215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67" name="Text Box 14"/>
            <p:cNvSpPr txBox="1">
              <a:spLocks noChangeArrowheads="1"/>
            </p:cNvSpPr>
            <p:nvPr/>
          </p:nvSpPr>
          <p:spPr bwMode="auto">
            <a:xfrm rot="5400000">
              <a:off x="-534562" y="1580753"/>
              <a:ext cx="5123930" cy="250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6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0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2  Titr" panose="00000700000000000000" pitchFamily="2" charset="-78"/>
                </a:rPr>
                <a:t>مهمترین فعالیت های صوت گرفته در پروژه مهر</a:t>
              </a:r>
            </a:p>
            <a:p>
              <a:pPr algn="ctr"/>
              <a:r>
                <a:rPr lang="fa-IR" altLang="zh-CN" sz="20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2  Titr" panose="00000700000000000000" pitchFamily="2" charset="-78"/>
                </a:rPr>
                <a:t>در مـردادمــاه</a:t>
              </a:r>
              <a:endParaRPr lang="zh-CN" altLang="zh-CN" sz="20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sp>
        <p:nvSpPr>
          <p:cNvPr id="3" name="Rectangle 6">
            <a:extLst>
              <a:ext uri="{FF2B5EF4-FFF2-40B4-BE49-F238E27FC236}">
                <a16:creationId xmlns:a16="http://schemas.microsoft.com/office/drawing/2014/main" id="{C64D9A9A-5598-FB3C-C4CB-29F5B8BBE311}"/>
              </a:ext>
            </a:extLst>
          </p:cNvPr>
          <p:cNvSpPr/>
          <p:nvPr/>
        </p:nvSpPr>
        <p:spPr bwMode="auto">
          <a:xfrm>
            <a:off x="251520" y="123478"/>
            <a:ext cx="7739172" cy="4896544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68583" tIns="34292" rIns="68583" bIns="34292" numCol="1" rtlCol="0" anchor="ctr" anchorCtr="0" compatLnSpc="1">
            <a:prstTxWarp prst="textNoShape">
              <a:avLst/>
            </a:prstTxWarp>
          </a:bodyPr>
          <a:lstStyle/>
          <a:p>
            <a:pPr algn="just" rtl="1">
              <a:spcAft>
                <a:spcPts val="800"/>
              </a:spcAft>
            </a:pPr>
            <a:r>
              <a:rPr lang="ar-IQ" sz="13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تهیه کتب و سی دی های کمک آموزشی مورد نیاز همکاران</a:t>
            </a:r>
          </a:p>
          <a:p>
            <a:pPr algn="just" rtl="1">
              <a:spcAft>
                <a:spcPts val="800"/>
              </a:spcAft>
            </a:pPr>
            <a:r>
              <a:rPr lang="ar-IQ" sz="13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پیگیری و جذب مشارکت های مردمی و خیرین برای اجرای تعمیرات مدرسه </a:t>
            </a:r>
          </a:p>
          <a:p>
            <a:pPr algn="just" rtl="1">
              <a:spcAft>
                <a:spcPts val="800"/>
              </a:spcAft>
            </a:pPr>
            <a:r>
              <a:rPr lang="ar-IQ" sz="13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تعمیر قفل ها و خرابی های درهای کلاس درس</a:t>
            </a:r>
          </a:p>
          <a:p>
            <a:pPr algn="just" rtl="1">
              <a:spcAft>
                <a:spcPts val="800"/>
              </a:spcAft>
            </a:pPr>
            <a:r>
              <a:rPr lang="ar-IQ" sz="13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مرتب کردن دفتر مدرسه و کلاس های درس</a:t>
            </a:r>
          </a:p>
          <a:p>
            <a:pPr algn="just" rtl="1">
              <a:spcAft>
                <a:spcPts val="800"/>
              </a:spcAft>
            </a:pPr>
            <a:r>
              <a:rPr lang="ar-IQ" sz="13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تعمیر و بهسازی در و پنجره های کلاس های درس</a:t>
            </a:r>
          </a:p>
          <a:p>
            <a:pPr algn="just" rtl="1">
              <a:spcAft>
                <a:spcPts val="800"/>
              </a:spcAft>
            </a:pPr>
            <a:r>
              <a:rPr lang="ar-IQ" sz="13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شستوی پرده های کلاس های درس</a:t>
            </a:r>
          </a:p>
          <a:p>
            <a:pPr algn="just" rtl="1">
              <a:spcAft>
                <a:spcPts val="800"/>
              </a:spcAft>
            </a:pPr>
            <a:r>
              <a:rPr lang="ar-IQ" sz="13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جمع آوری و تحویل وسایل اسقاطی به انبار مرکزی اداره</a:t>
            </a:r>
          </a:p>
          <a:p>
            <a:pPr algn="just" rtl="1">
              <a:spcAft>
                <a:spcPts val="800"/>
              </a:spcAft>
            </a:pPr>
            <a:r>
              <a:rPr lang="ar-IQ" sz="13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بررسی پرونده های تحصیلی دانش آموزان و رفع نواقص موجود در پرونده ها</a:t>
            </a:r>
          </a:p>
          <a:p>
            <a:pPr algn="just" rtl="1">
              <a:spcAft>
                <a:spcPts val="800"/>
              </a:spcAft>
            </a:pPr>
            <a:r>
              <a:rPr lang="fa-IR" sz="13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</a:t>
            </a:r>
            <a:r>
              <a:rPr lang="ar-IQ" sz="13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هماهنگی با چند کارگر و نظافت مدرسه توسط آنها</a:t>
            </a:r>
            <a:endParaRPr lang="fa-IR" sz="1300" b="1" dirty="0">
              <a:solidFill>
                <a:srgbClr val="002060"/>
              </a:solidFill>
              <a:latin typeface="Calibri" panose="020F0502020204030204" pitchFamily="34" charset="0"/>
              <a:cs typeface="2  Titr" panose="00000700000000000000" pitchFamily="2" charset="-78"/>
            </a:endParaRPr>
          </a:p>
          <a:p>
            <a:pPr algn="just" rtl="1">
              <a:spcAft>
                <a:spcPts val="800"/>
              </a:spcAft>
            </a:pPr>
            <a:r>
              <a:rPr lang="ar-IQ" sz="13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بررسی وضعیت ایمنی و سیستم های گرمایشی و سرمایشی مدرسه</a:t>
            </a:r>
          </a:p>
          <a:p>
            <a:pPr algn="just" rtl="1">
              <a:spcAft>
                <a:spcPts val="800"/>
              </a:spcAft>
            </a:pPr>
            <a:r>
              <a:rPr lang="ar-IQ" sz="13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تجهیز اتاق بهداشت و جعبه کمک های اولیه و شارژ کپسول اطفای حریق</a:t>
            </a:r>
          </a:p>
          <a:p>
            <a:pPr algn="just" rtl="1">
              <a:spcAft>
                <a:spcPts val="800"/>
              </a:spcAft>
            </a:pPr>
            <a:r>
              <a:rPr lang="ar-IQ" sz="13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بررسی وضعیت بهداشت محیط و ایمنی فضا و بهسازی شرایط نامطلوب</a:t>
            </a:r>
          </a:p>
          <a:p>
            <a:pPr algn="just" rtl="1">
              <a:spcAft>
                <a:spcPts val="800"/>
              </a:spcAft>
            </a:pPr>
            <a:r>
              <a:rPr lang="ar-IQ" sz="13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وجین کتابهای کتابخانه و تهیه کتابهای جدید</a:t>
            </a:r>
          </a:p>
          <a:p>
            <a:pPr algn="just" rtl="1">
              <a:spcAft>
                <a:spcPts val="800"/>
              </a:spcAft>
            </a:pPr>
            <a:r>
              <a:rPr lang="ar-IQ" sz="13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غبار روبی ونظافت نمازخانه وشستن فرشهای نمازخانه</a:t>
            </a:r>
          </a:p>
          <a:p>
            <a:pPr algn="just" rtl="1">
              <a:spcAft>
                <a:spcPts val="800"/>
              </a:spcAft>
            </a:pPr>
            <a:r>
              <a:rPr lang="ar-IQ" sz="13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بهسازی تابلو های پرورشی مدرسه</a:t>
            </a:r>
          </a:p>
          <a:p>
            <a:pPr algn="just" rtl="1">
              <a:spcAft>
                <a:spcPts val="800"/>
              </a:spcAft>
            </a:pPr>
            <a:r>
              <a:rPr lang="ar-IQ" sz="13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نظارت بر اجرای طرح پوشش یکسان دانش آموزی</a:t>
            </a:r>
          </a:p>
        </p:txBody>
      </p:sp>
    </p:spTree>
    <p:extLst>
      <p:ext uri="{BB962C8B-B14F-4D97-AF65-F5344CB8AC3E}">
        <p14:creationId xmlns:p14="http://schemas.microsoft.com/office/powerpoint/2010/main" val="2879666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107504" y="123478"/>
            <a:ext cx="822265" cy="4896544"/>
            <a:chOff x="1895201" y="-898246"/>
            <a:chExt cx="257499" cy="5309215"/>
          </a:xfrm>
        </p:grpSpPr>
        <p:sp>
          <p:nvSpPr>
            <p:cNvPr id="66" name="Rectangle 6"/>
            <p:cNvSpPr/>
            <p:nvPr/>
          </p:nvSpPr>
          <p:spPr bwMode="auto">
            <a:xfrm>
              <a:off x="1895201" y="-898246"/>
              <a:ext cx="226443" cy="5309215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67" name="Text Box 14"/>
            <p:cNvSpPr txBox="1">
              <a:spLocks noChangeArrowheads="1"/>
            </p:cNvSpPr>
            <p:nvPr/>
          </p:nvSpPr>
          <p:spPr bwMode="auto">
            <a:xfrm rot="5400000">
              <a:off x="-534562" y="1580753"/>
              <a:ext cx="5123930" cy="2505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6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0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2  Titr" panose="00000700000000000000" pitchFamily="2" charset="-78"/>
                </a:rPr>
                <a:t>مهمترین فعالیت های صوت گرفته در پروژه مهر</a:t>
              </a:r>
            </a:p>
            <a:p>
              <a:pPr algn="ctr"/>
              <a:r>
                <a:rPr lang="fa-IR" altLang="zh-CN" sz="20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2  Titr" panose="00000700000000000000" pitchFamily="2" charset="-78"/>
                </a:rPr>
                <a:t>در شهـریورمـاه</a:t>
              </a:r>
              <a:endParaRPr lang="zh-CN" altLang="zh-CN" sz="20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sp>
        <p:nvSpPr>
          <p:cNvPr id="3" name="Rectangle 6">
            <a:extLst>
              <a:ext uri="{FF2B5EF4-FFF2-40B4-BE49-F238E27FC236}">
                <a16:creationId xmlns:a16="http://schemas.microsoft.com/office/drawing/2014/main" id="{C64D9A9A-5598-FB3C-C4CB-29F5B8BBE311}"/>
              </a:ext>
            </a:extLst>
          </p:cNvPr>
          <p:cNvSpPr/>
          <p:nvPr/>
        </p:nvSpPr>
        <p:spPr bwMode="auto">
          <a:xfrm>
            <a:off x="929772" y="102690"/>
            <a:ext cx="8084676" cy="491733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headEnd type="none" w="med" len="med"/>
            <a:tailEnd type="none" w="med" len="med"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horz" wrap="square" lIns="68583" tIns="34292" rIns="68583" bIns="34292" numCol="1" rtlCol="0" anchor="ctr" anchorCtr="0" compatLnSpc="1">
            <a:prstTxWarp prst="textNoShape">
              <a:avLst/>
            </a:prstTxWarp>
          </a:bodyPr>
          <a:lstStyle/>
          <a:p>
            <a:pPr algn="just" rtl="1">
              <a:spcAft>
                <a:spcPts val="800"/>
              </a:spcAft>
            </a:pPr>
            <a:r>
              <a:rPr lang="fa-IR" sz="14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رنگ آمیزی و شاداب سازی فضاهاي ورزشي و اجرای حیاط پویا</a:t>
            </a:r>
          </a:p>
          <a:p>
            <a:pPr algn="just" rtl="1">
              <a:spcAft>
                <a:spcPts val="800"/>
              </a:spcAft>
            </a:pPr>
            <a:r>
              <a:rPr lang="fa-IR" sz="14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 تعمیر و تجهیز لوله کشی صابون مایع</a:t>
            </a:r>
          </a:p>
          <a:p>
            <a:pPr algn="just" rtl="1">
              <a:spcAft>
                <a:spcPts val="800"/>
              </a:spcAft>
            </a:pPr>
            <a:r>
              <a:rPr lang="fa-IR" sz="14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تهیه مواد شوینده و بهداشتی برای سرویس های بهداشتی و کلاس درس</a:t>
            </a:r>
          </a:p>
          <a:p>
            <a:pPr algn="just" rtl="1">
              <a:spcAft>
                <a:spcPts val="800"/>
              </a:spcAft>
            </a:pPr>
            <a:r>
              <a:rPr lang="fa-IR" sz="14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برگزاری جلسه شورای معلمان با حضور معلمان و برنامه ریزی در جهت بازگشایی مدرسه</a:t>
            </a:r>
          </a:p>
          <a:p>
            <a:pPr algn="just" rtl="1">
              <a:spcAft>
                <a:spcPts val="800"/>
              </a:spcAft>
            </a:pPr>
            <a:r>
              <a:rPr lang="fa-IR" sz="14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برگزاری جلسه انجمن اولیا و برنامه ریزی برای بازگشایی مدرسه</a:t>
            </a:r>
          </a:p>
          <a:p>
            <a:pPr algn="just" rtl="1">
              <a:spcAft>
                <a:spcPts val="800"/>
              </a:spcAft>
            </a:pPr>
            <a:r>
              <a:rPr lang="fa-IR" sz="14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برگزاری جلسه آموزشی برای خانواده ها و دانش آموزان در زمینه بازگشایی مدرسه</a:t>
            </a:r>
          </a:p>
          <a:p>
            <a:pPr algn="just" rtl="1">
              <a:spcAft>
                <a:spcPts val="800"/>
              </a:spcAft>
            </a:pPr>
            <a:r>
              <a:rPr lang="fa-IR" sz="14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بهسازی تابلو های پرورشی مدرسه</a:t>
            </a:r>
          </a:p>
          <a:p>
            <a:pPr algn="just" rtl="1">
              <a:spcAft>
                <a:spcPts val="800"/>
              </a:spcAft>
            </a:pPr>
            <a:r>
              <a:rPr lang="fa-IR" sz="14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برگزاری جشن نمادین بازگشایی مدرسه و گرامیداشت هفته دفاع مقدس </a:t>
            </a:r>
          </a:p>
          <a:p>
            <a:pPr algn="just" rtl="1">
              <a:spcAft>
                <a:spcPts val="800"/>
              </a:spcAft>
            </a:pPr>
            <a:r>
              <a:rPr lang="fa-IR" sz="14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تهیه وسایل و امکانات لازم  جهت اجرای مناسب درس تربیت بدنی</a:t>
            </a:r>
          </a:p>
          <a:p>
            <a:pPr algn="just" rtl="1">
              <a:spcAft>
                <a:spcPts val="800"/>
              </a:spcAft>
            </a:pPr>
            <a:r>
              <a:rPr lang="fa-IR" sz="14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ایمنی تجهیزات ورزشی مدرسه ( پوشش و حفاظ دروازه ها ، میله های والیبال و ... )</a:t>
            </a:r>
          </a:p>
          <a:p>
            <a:pPr algn="just" rtl="1">
              <a:spcAft>
                <a:spcPts val="800"/>
              </a:spcAft>
            </a:pPr>
            <a:r>
              <a:rPr lang="fa-IR" sz="14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خط کشی ، رفع موانع ، درختان ، محل پارک خودروها ، سکوی اجرای مراسمات ، شیرهای آب و  ... از درون میادین ورزشی</a:t>
            </a:r>
          </a:p>
          <a:p>
            <a:pPr algn="just" rtl="1">
              <a:spcAft>
                <a:spcPts val="800"/>
              </a:spcAft>
            </a:pPr>
            <a:r>
              <a:rPr lang="fa-IR" sz="14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نصب تراکت و بنر قوانین ثبت نام در تابلو اعلانات</a:t>
            </a:r>
          </a:p>
          <a:p>
            <a:pPr algn="just" rtl="1">
              <a:spcAft>
                <a:spcPts val="800"/>
              </a:spcAft>
            </a:pPr>
            <a:r>
              <a:rPr lang="fa-IR" sz="14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فضاسازی و نصب بنردر مدرسه</a:t>
            </a:r>
          </a:p>
          <a:p>
            <a:pPr algn="just" rtl="1">
              <a:spcAft>
                <a:spcPts val="800"/>
              </a:spcAft>
            </a:pPr>
            <a:r>
              <a:rPr lang="fa-IR" sz="14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دعوت از مسئولین شهری و خانواده شهدا جهت شرکت در مراسم نمادین بازگشایی مدرسه</a:t>
            </a:r>
          </a:p>
          <a:p>
            <a:pPr algn="just" rtl="1">
              <a:spcAft>
                <a:spcPts val="800"/>
              </a:spcAft>
            </a:pPr>
            <a:r>
              <a:rPr lang="fa-IR" sz="1400" b="1" dirty="0">
                <a:solidFill>
                  <a:srgbClr val="002060"/>
                </a:solidFill>
                <a:latin typeface="Calibri" panose="020F0502020204030204" pitchFamily="34" charset="0"/>
                <a:cs typeface="2  Titr" panose="00000700000000000000" pitchFamily="2" charset="-78"/>
              </a:rPr>
              <a:t>- برپایی نمایشگاه به مناسبت هفته دفاع مقدس</a:t>
            </a:r>
          </a:p>
        </p:txBody>
      </p:sp>
    </p:spTree>
    <p:extLst>
      <p:ext uri="{BB962C8B-B14F-4D97-AF65-F5344CB8AC3E}">
        <p14:creationId xmlns:p14="http://schemas.microsoft.com/office/powerpoint/2010/main" val="1381366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1691680" y="123477"/>
            <a:ext cx="5760640" cy="687929"/>
            <a:chOff x="971600" y="1275606"/>
            <a:chExt cx="2016224" cy="492443"/>
          </a:xfrm>
        </p:grpSpPr>
        <p:sp>
          <p:nvSpPr>
            <p:cNvPr id="66" name="Rectangle 6"/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67" name="Text Box 14"/>
            <p:cNvSpPr txBox="1">
              <a:spLocks noChangeArrowheads="1"/>
            </p:cNvSpPr>
            <p:nvPr/>
          </p:nvSpPr>
          <p:spPr bwMode="auto">
            <a:xfrm>
              <a:off x="971600" y="1294839"/>
              <a:ext cx="2016224" cy="418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7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4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تشکیل ستاد و صدور ابلاغ برای اعضا </a:t>
              </a:r>
              <a:endParaRPr lang="zh-CN" altLang="zh-CN" sz="24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D13ACD9C-CB62-4D8E-8BA0-8FBD5D7BCC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915566"/>
            <a:ext cx="2880320" cy="407145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AF7D07-DF2D-4E27-9D3D-DE72517A76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44" r="22144"/>
          <a:stretch/>
        </p:blipFill>
        <p:spPr>
          <a:xfrm>
            <a:off x="395536" y="948566"/>
            <a:ext cx="4536504" cy="4071457"/>
          </a:xfrm>
          <a:prstGeom prst="rect">
            <a:avLst/>
          </a:prstGeom>
          <a:ln w="38100" cap="sq">
            <a:solidFill>
              <a:schemeClr val="bg2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06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2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4">
            <a:extLst>
              <a:ext uri="{FF2B5EF4-FFF2-40B4-BE49-F238E27FC236}">
                <a16:creationId xmlns:a16="http://schemas.microsoft.com/office/drawing/2014/main" id="{B1CAE4D6-8994-2768-F944-DD7211D21ABB}"/>
              </a:ext>
            </a:extLst>
          </p:cNvPr>
          <p:cNvGrpSpPr/>
          <p:nvPr/>
        </p:nvGrpSpPr>
        <p:grpSpPr>
          <a:xfrm>
            <a:off x="-252536" y="123478"/>
            <a:ext cx="5873328" cy="553997"/>
            <a:chOff x="971600" y="1248323"/>
            <a:chExt cx="2016224" cy="538613"/>
          </a:xfrm>
        </p:grpSpPr>
        <p:sp>
          <p:nvSpPr>
            <p:cNvPr id="3" name="Rectangle 6">
              <a:extLst>
                <a:ext uri="{FF2B5EF4-FFF2-40B4-BE49-F238E27FC236}">
                  <a16:creationId xmlns:a16="http://schemas.microsoft.com/office/drawing/2014/main" id="{E3DA2204-4820-1FCF-1077-C54C47A0938C}"/>
                </a:ext>
              </a:extLst>
            </p:cNvPr>
            <p:cNvSpPr/>
            <p:nvPr/>
          </p:nvSpPr>
          <p:spPr bwMode="auto">
            <a:xfrm>
              <a:off x="971600" y="1275606"/>
              <a:ext cx="2016224" cy="492443"/>
            </a:xfrm>
            <a:prstGeom prst="rect">
              <a:avLst/>
            </a:prstGeom>
            <a:solidFill>
              <a:schemeClr val="tx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68583" tIns="34292" rIns="68583" bIns="34292" numCol="1" rtlCol="0" anchor="ctr" anchorCtr="0" compatLnSpc="1">
              <a:prstTxWarp prst="textNoShape">
                <a:avLst/>
              </a:prstTxWarp>
            </a:bodyPr>
            <a:lstStyle/>
            <a:p>
              <a:pPr algn="ctr" defTabSz="685637" fontAlgn="base">
                <a:spcBef>
                  <a:spcPct val="0"/>
                </a:spcBef>
                <a:spcAft>
                  <a:spcPct val="0"/>
                </a:spcAft>
              </a:pPr>
              <a:endParaRPr lang="en-US" dirty="0">
                <a:solidFill>
                  <a:srgbClr val="FFFFFF"/>
                </a:solidFill>
                <a:latin typeface="+mj-lt"/>
              </a:endParaRPr>
            </a:p>
          </p:txBody>
        </p:sp>
        <p:sp>
          <p:nvSpPr>
            <p:cNvPr id="4" name="Text Box 14">
              <a:extLst>
                <a:ext uri="{FF2B5EF4-FFF2-40B4-BE49-F238E27FC236}">
                  <a16:creationId xmlns:a16="http://schemas.microsoft.com/office/drawing/2014/main" id="{63A33C31-4B06-4040-E046-DD4452C246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71600" y="1248323"/>
              <a:ext cx="2016224" cy="538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/>
              <a:endParaRPr lang="en-US" altLang="zh-CN" sz="6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  <a:p>
              <a:pPr algn="ctr"/>
              <a:r>
                <a:rPr lang="fa-IR" altLang="zh-CN" sz="2400" b="1" dirty="0">
                  <a:solidFill>
                    <a:srgbClr val="FFFF00"/>
                  </a:solidFill>
                  <a:latin typeface="Vazir" panose="020B0603030804020204" pitchFamily="34" charset="-78"/>
                  <a:ea typeface="微软雅黑" panose="020B0503020204020204" pitchFamily="34" charset="-122"/>
                  <a:cs typeface="Vazir" panose="020B0603030804020204" pitchFamily="34" charset="-78"/>
                </a:rPr>
                <a:t>آماده سازی برنامه سالانه و تقویم اجرایی</a:t>
              </a:r>
              <a:endParaRPr lang="zh-CN" altLang="zh-CN" sz="2400" b="1" dirty="0">
                <a:solidFill>
                  <a:srgbClr val="FFFF00"/>
                </a:solidFill>
                <a:latin typeface="Vazir" panose="020B0603030804020204" pitchFamily="34" charset="-78"/>
                <a:ea typeface="微软雅黑" panose="020B0503020204020204" pitchFamily="34" charset="-122"/>
                <a:cs typeface="Vazir" panose="020B0603030804020204" pitchFamily="34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ABB0C988-EAC5-D678-758C-1EFADFE25B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843558"/>
            <a:ext cx="3312368" cy="4176464"/>
          </a:xfrm>
          <a:prstGeom prst="rect">
            <a:avLst/>
          </a:prstGeom>
          <a:ln w="88900" cap="sq" cmpd="thickThin">
            <a:solidFill>
              <a:schemeClr val="bg1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A4C2627-DFC6-A894-9C18-B4899CDDA66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173866"/>
            <a:ext cx="3189462" cy="4630131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8012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ral Art Presentation Template www.templatesppt.com">
  <a:themeElements>
    <a:clrScheme name="自定义 1810">
      <a:dk1>
        <a:srgbClr val="E6689A"/>
      </a:dk1>
      <a:lt1>
        <a:srgbClr val="BE4384"/>
      </a:lt1>
      <a:dk2>
        <a:srgbClr val="E6689A"/>
      </a:dk2>
      <a:lt2>
        <a:srgbClr val="BE4384"/>
      </a:lt2>
      <a:accent1>
        <a:srgbClr val="080808"/>
      </a:accent1>
      <a:accent2>
        <a:srgbClr val="F8F8F8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456</TotalTime>
  <Words>720</Words>
  <Application>Microsoft Office PowerPoint</Application>
  <PresentationFormat>On-screen Show (16:9)</PresentationFormat>
  <Paragraphs>113</Paragraphs>
  <Slides>19</Slides>
  <Notes>19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Arial Black</vt:lpstr>
      <vt:lpstr>Calibri</vt:lpstr>
      <vt:lpstr>Vazir</vt:lpstr>
      <vt:lpstr>Wingdings</vt:lpstr>
      <vt:lpstr>Wingdings 2</vt:lpstr>
      <vt:lpstr>Wingdings 3</vt:lpstr>
      <vt:lpstr>Floral Art Presentation Template www.templatesppt.com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Templatesppt.com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Floral Art Presentation Template</dc:title>
  <dc:subject>Templatesppt.com</dc:subject>
  <dc:creator>Templatesppt.com</dc:creator>
  <cp:keywords>Floral Art Presentation Template</cp:keywords>
  <dc:description>Floral Art Presentation Template
www.Templatesppt.com</dc:description>
  <cp:lastModifiedBy>غلامرضا زهره منش</cp:lastModifiedBy>
  <cp:revision>65</cp:revision>
  <dcterms:created xsi:type="dcterms:W3CDTF">2015-04-12T13:19:40Z</dcterms:created>
  <dcterms:modified xsi:type="dcterms:W3CDTF">2024-09-10T02:23:24Z</dcterms:modified>
  <cp:category>Flowers</cp:category>
</cp:coreProperties>
</file>