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5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7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8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9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4" r:id="rId3"/>
    <p:sldMasterId id="2147483668" r:id="rId4"/>
    <p:sldMasterId id="2147483672" r:id="rId5"/>
    <p:sldMasterId id="2147483676" r:id="rId6"/>
    <p:sldMasterId id="2147483680" r:id="rId7"/>
    <p:sldMasterId id="2147483684" r:id="rId8"/>
    <p:sldMasterId id="2147483688" r:id="rId9"/>
    <p:sldMasterId id="2147483692" r:id="rId10"/>
  </p:sldMasterIdLst>
  <p:notesMasterIdLst>
    <p:notesMasterId r:id="rId30"/>
  </p:notesMasterIdLst>
  <p:handoutMasterIdLst>
    <p:handoutMasterId r:id="rId31"/>
  </p:handoutMasterIdLst>
  <p:sldIdLst>
    <p:sldId id="470" r:id="rId11"/>
    <p:sldId id="257" r:id="rId12"/>
    <p:sldId id="354" r:id="rId13"/>
    <p:sldId id="353" r:id="rId14"/>
    <p:sldId id="346" r:id="rId15"/>
    <p:sldId id="344" r:id="rId16"/>
    <p:sldId id="350" r:id="rId17"/>
    <p:sldId id="343" r:id="rId18"/>
    <p:sldId id="258" r:id="rId19"/>
    <p:sldId id="345" r:id="rId20"/>
    <p:sldId id="347" r:id="rId21"/>
    <p:sldId id="351" r:id="rId22"/>
    <p:sldId id="352" r:id="rId23"/>
    <p:sldId id="349" r:id="rId24"/>
    <p:sldId id="348" r:id="rId25"/>
    <p:sldId id="355" r:id="rId26"/>
    <p:sldId id="356" r:id="rId27"/>
    <p:sldId id="357" r:id="rId28"/>
    <p:sldId id="313" r:id="rId29"/>
  </p:sldIdLst>
  <p:sldSz cx="12190413" cy="685958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9866C"/>
    <a:srgbClr val="D12C82"/>
    <a:srgbClr val="D981B2"/>
    <a:srgbClr val="7FC4C9"/>
    <a:srgbClr val="042B69"/>
    <a:srgbClr val="177F61"/>
    <a:srgbClr val="457660"/>
    <a:srgbClr val="C24E7B"/>
    <a:srgbClr val="003E57"/>
    <a:srgbClr val="1F47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8" autoAdjust="0"/>
    <p:restoredTop sz="97778" autoAdjust="0"/>
  </p:normalViewPr>
  <p:slideViewPr>
    <p:cSldViewPr snapToGrid="0" showGuides="1">
      <p:cViewPr varScale="1">
        <p:scale>
          <a:sx n="64" d="100"/>
          <a:sy n="64" d="100"/>
        </p:scale>
        <p:origin x="840" y="90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Master" Target="slideMasters/slideMaster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2024/9/18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8637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37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56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36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1176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1853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1897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5784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6581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7388" y="1143000"/>
            <a:ext cx="5483225" cy="3086100"/>
          </a:xfrm>
          <a:ln>
            <a:solidFill>
              <a:srgbClr val="000000"/>
            </a:solidFill>
            <a:miter/>
          </a:ln>
        </p:spPr>
      </p:sp>
      <p:sp>
        <p:nvSpPr>
          <p:cNvPr id="1638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indent="0"/>
            <a:fld id="{9A0DB2DC-4C9A-4742-B13C-FB6460FD3503}" type="slidenum">
              <a:rPr lang="zh-CN" altLang="en-US" sz="18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  <a:t>19</a:t>
            </a:fld>
            <a:endParaRPr lang="zh-CN" altLang="en-US" sz="180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9315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153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1572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7558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7095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9592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5305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0794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microsoft.com/office/2007/relationships/hdphoto" Target="../media/hdphoto1.wdp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microsoft.com/office/2007/relationships/hdphoto" Target="../media/hdphoto1.wdp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4" Type="http://schemas.microsoft.com/office/2007/relationships/hdphoto" Target="../media/hdphoto1.wdp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4" Type="http://schemas.microsoft.com/office/2007/relationships/hdphoto" Target="../media/hdphoto1.wdp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4" Type="http://schemas.microsoft.com/office/2007/relationships/hdphoto" Target="../media/hdphoto1.wdp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4" Type="http://schemas.microsoft.com/office/2007/relationships/hdphoto" Target="../media/hdphoto1.wdp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Relationship Id="rId4" Type="http://schemas.microsoft.com/office/2007/relationships/hdphoto" Target="../media/hdphoto1.wdp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3802" y="3602873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2024/9/18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2024/9/18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2024/9/18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itchFamily="34" charset="-122"/>
                <a:ea typeface="LiHei Pro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itchFamily="49" charset="-122"/>
                <a:ea typeface="迷你简汉真广标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itchFamily="34" charset="-122"/>
                <a:ea typeface="LiHei Pro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itchFamily="49" charset="-122"/>
                <a:ea typeface="迷你简汉真广标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itchFamily="34" charset="-122"/>
                <a:ea typeface="LiHei Pro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itchFamily="49" charset="-122"/>
                <a:ea typeface="迷你简汉真广标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2024/9/18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itchFamily="34" charset="-122"/>
                <a:ea typeface="LiHei Pro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itchFamily="49" charset="-122"/>
                <a:ea typeface="迷你简汉真广标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itchFamily="34" charset="-122"/>
                <a:ea typeface="LiHei Pro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itchFamily="49" charset="-122"/>
                <a:ea typeface="迷你简汉真广标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itchFamily="34" charset="-122"/>
                <a:ea typeface="LiHei Pro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itchFamily="49" charset="-122"/>
                <a:ea typeface="迷你简汉真广标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743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2024/9/18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itchFamily="34" charset="-122"/>
                <a:ea typeface="LiHei Pro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itchFamily="49" charset="-122"/>
                <a:ea typeface="迷你简汉真广标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itchFamily="34" charset="-122"/>
                <a:ea typeface="LiHei Pro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itchFamily="49" charset="-122"/>
                  <a:ea typeface="迷你简汉真广标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itchFamily="49" charset="-122"/>
                <a:ea typeface="迷你简汉真广标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2024/9/18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200" b="1"/>
            </a:lvl4pPr>
            <a:lvl5pPr marL="2438400" indent="0">
              <a:buNone/>
              <a:defRPr sz="2200" b="1"/>
            </a:lvl5pPr>
            <a:lvl6pPr marL="3048000" indent="0">
              <a:buNone/>
              <a:defRPr sz="2200" b="1"/>
            </a:lvl6pPr>
            <a:lvl7pPr marL="3657600" indent="0">
              <a:buNone/>
              <a:defRPr sz="2200" b="1"/>
            </a:lvl7pPr>
            <a:lvl8pPr marL="4267200" indent="0">
              <a:buNone/>
              <a:defRPr sz="2200" b="1"/>
            </a:lvl8pPr>
            <a:lvl9pPr marL="487680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200" b="1"/>
            </a:lvl4pPr>
            <a:lvl5pPr marL="2438400" indent="0">
              <a:buNone/>
              <a:defRPr sz="2200" b="1"/>
            </a:lvl5pPr>
            <a:lvl6pPr marL="3048000" indent="0">
              <a:buNone/>
              <a:defRPr sz="2200" b="1"/>
            </a:lvl6pPr>
            <a:lvl7pPr marL="3657600" indent="0">
              <a:buNone/>
              <a:defRPr sz="2200" b="1"/>
            </a:lvl7pPr>
            <a:lvl8pPr marL="4267200" indent="0">
              <a:buNone/>
              <a:defRPr sz="2200" b="1"/>
            </a:lvl8pPr>
            <a:lvl9pPr marL="487680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485" y="1031497"/>
            <a:ext cx="9911444" cy="42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289" y="6453393"/>
            <a:ext cx="391838" cy="220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2992" y="6397708"/>
            <a:ext cx="2844430" cy="365210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8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1398" y="1681553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1398" y="2505656"/>
            <a:ext cx="5182513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2024/9/18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2024/9/18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2024/9/18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2024/9/18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2024/9/18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theme" Target="../theme/theme1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  <a:t>2024/9/18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p:hf hdr="0" ftr="0" dt="0"/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itchFamily="34" charset="0"/>
                <a:ea typeface="Impact" pitchFamily="34" charset="0"/>
                <a:cs typeface="Impact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itchFamily="34" charset="0"/>
                <a:ea typeface="Impact" pitchFamily="34" charset="0"/>
                <a:cs typeface="Impact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itchFamily="34" charset="0"/>
                <a:ea typeface="Impact" pitchFamily="34" charset="0"/>
                <a:cs typeface="Impact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itchFamily="34" charset="0"/>
                <a:ea typeface="Impact" pitchFamily="34" charset="0"/>
                <a:cs typeface="Impact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itchFamily="34" charset="0"/>
                <a:ea typeface="Impact" pitchFamily="34" charset="0"/>
                <a:cs typeface="Impact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itchFamily="34" charset="0"/>
                <a:ea typeface="Impact" pitchFamily="34" charset="0"/>
                <a:cs typeface="Impact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itchFamily="34" charset="0"/>
                <a:ea typeface="Impact" pitchFamily="34" charset="0"/>
                <a:cs typeface="Impact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itchFamily="34" charset="0"/>
                <a:ea typeface="Impact" pitchFamily="34" charset="0"/>
                <a:cs typeface="Impact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5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7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9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9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pic>
        <p:nvPicPr>
          <p:cNvPr id="27" name="PA_MakeIt Las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-304800" y="-1415465"/>
            <a:ext cx="609600" cy="609600"/>
          </a:xfrm>
          <a:prstGeom prst="rect">
            <a:avLst/>
          </a:prstGeom>
        </p:spPr>
      </p:pic>
      <p:sp>
        <p:nvSpPr>
          <p:cNvPr id="2" name="圆角矩形 7">
            <a:extLst>
              <a:ext uri="{FF2B5EF4-FFF2-40B4-BE49-F238E27FC236}">
                <a16:creationId xmlns:a16="http://schemas.microsoft.com/office/drawing/2014/main" id="{27652BF4-0A5D-5253-C4F9-FA502744F061}"/>
              </a:ext>
            </a:extLst>
          </p:cNvPr>
          <p:cNvSpPr/>
          <p:nvPr/>
        </p:nvSpPr>
        <p:spPr>
          <a:xfrm>
            <a:off x="3957149" y="5334654"/>
            <a:ext cx="7658887" cy="95097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+mj-lt"/>
            </a:endParaRPr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B95E1B82-BE65-0893-11D7-EAE90AC5C4D7}"/>
              </a:ext>
            </a:extLst>
          </p:cNvPr>
          <p:cNvSpPr txBox="1">
            <a:spLocks/>
          </p:cNvSpPr>
          <p:nvPr/>
        </p:nvSpPr>
        <p:spPr>
          <a:xfrm>
            <a:off x="0" y="2082836"/>
            <a:ext cx="11341465" cy="1360773"/>
          </a:xfrm>
          <a:prstGeom prst="rect">
            <a:avLst/>
          </a:prstGeom>
        </p:spPr>
        <p:txBody>
          <a:bodyPr vert="horz" lIns="121904" tIns="60952" rIns="121904" bIns="60952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fa-IR" altLang="zh-CN" sz="8000" b="1" dirty="0">
                <a:solidFill>
                  <a:schemeClr val="accent5">
                    <a:lumMod val="50000"/>
                  </a:schemeClr>
                </a:solidFill>
                <a:latin typeface="+mj-lt"/>
                <a:cs typeface="2  Titr" panose="00000700000000000000" pitchFamily="2" charset="-78"/>
              </a:rPr>
              <a:t>گـزارش پـروژه مهـر</a:t>
            </a:r>
            <a:endParaRPr lang="zh-CN" altLang="en-US" sz="8000" b="1" dirty="0">
              <a:solidFill>
                <a:schemeClr val="accent5">
                  <a:lumMod val="50000"/>
                </a:schemeClr>
              </a:solidFill>
              <a:latin typeface="+mj-lt"/>
              <a:cs typeface="2 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1A511A3-C3A3-40B2-C73E-8F1632421027}"/>
              </a:ext>
            </a:extLst>
          </p:cNvPr>
          <p:cNvSpPr txBox="1"/>
          <p:nvPr/>
        </p:nvSpPr>
        <p:spPr>
          <a:xfrm>
            <a:off x="4300383" y="5510157"/>
            <a:ext cx="6972417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fa-IR" sz="4000" b="1" dirty="0">
                <a:ln/>
                <a:solidFill>
                  <a:schemeClr val="accent4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مدرسه دخترانه حضرت زهرا (س)</a:t>
            </a:r>
            <a:endParaRPr lang="en-US" sz="4000" b="1" dirty="0">
              <a:ln/>
              <a:solidFill>
                <a:schemeClr val="accent4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A28318B0-3D1D-2543-FD20-009486C9F4E8}"/>
              </a:ext>
            </a:extLst>
          </p:cNvPr>
          <p:cNvSpPr txBox="1">
            <a:spLocks/>
          </p:cNvSpPr>
          <p:nvPr/>
        </p:nvSpPr>
        <p:spPr>
          <a:xfrm>
            <a:off x="424473" y="3708745"/>
            <a:ext cx="11341465" cy="1360773"/>
          </a:xfrm>
          <a:prstGeom prst="rect">
            <a:avLst/>
          </a:prstGeom>
        </p:spPr>
        <p:txBody>
          <a:bodyPr vert="horz" lIns="121904" tIns="60952" rIns="121904" bIns="60952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fa-IR" altLang="zh-CN" sz="6000" b="1" dirty="0">
                <a:solidFill>
                  <a:srgbClr val="C00000"/>
                </a:solidFill>
                <a:latin typeface="+mj-lt"/>
                <a:cs typeface="2  Titr" panose="00000700000000000000" pitchFamily="2" charset="-78"/>
              </a:rPr>
              <a:t>مهرماه 1403</a:t>
            </a:r>
            <a:endParaRPr lang="zh-CN" altLang="en-US" sz="6000" b="1" dirty="0">
              <a:solidFill>
                <a:srgbClr val="C00000"/>
              </a:solidFill>
              <a:latin typeface="+mj-lt"/>
              <a:cs typeface="2  Titr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1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2" grpId="0" animBg="1"/>
      <p:bldP spid="3" grpId="0"/>
      <p:bldP spid="4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4">
            <a:extLst>
              <a:ext uri="{FF2B5EF4-FFF2-40B4-BE49-F238E27FC236}">
                <a16:creationId xmlns:a16="http://schemas.microsoft.com/office/drawing/2014/main" id="{B1CAE4D6-8994-2768-F944-DD7211D21ABB}"/>
              </a:ext>
            </a:extLst>
          </p:cNvPr>
          <p:cNvGrpSpPr/>
          <p:nvPr/>
        </p:nvGrpSpPr>
        <p:grpSpPr>
          <a:xfrm rot="16200000">
            <a:off x="-1601022" y="3662138"/>
            <a:ext cx="4715995" cy="959375"/>
            <a:chOff x="971600" y="1294956"/>
            <a:chExt cx="2016224" cy="492443"/>
          </a:xfrm>
          <a:solidFill>
            <a:schemeClr val="accent5">
              <a:lumMod val="75000"/>
            </a:schemeClr>
          </a:solidFill>
        </p:grpSpPr>
        <p:sp>
          <p:nvSpPr>
            <p:cNvPr id="3" name="Rectangle 6">
              <a:extLst>
                <a:ext uri="{FF2B5EF4-FFF2-40B4-BE49-F238E27FC236}">
                  <a16:creationId xmlns:a16="http://schemas.microsoft.com/office/drawing/2014/main" id="{E3DA2204-4820-1FCF-1077-C54C47A0938C}"/>
                </a:ext>
              </a:extLst>
            </p:cNvPr>
            <p:cNvSpPr/>
            <p:nvPr/>
          </p:nvSpPr>
          <p:spPr bwMode="auto">
            <a:xfrm>
              <a:off x="971600" y="1294956"/>
              <a:ext cx="2016224" cy="492443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32" tIns="45717" rIns="91432" bIns="4571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1" fontAlgn="base">
                <a:spcBef>
                  <a:spcPct val="0"/>
                </a:spcBef>
                <a:spcAft>
                  <a:spcPct val="0"/>
                </a:spcAft>
              </a:pPr>
              <a:endParaRPr lang="en-US" sz="2400" dirty="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4" name="Text Box 14">
              <a:extLst>
                <a:ext uri="{FF2B5EF4-FFF2-40B4-BE49-F238E27FC236}">
                  <a16:creationId xmlns:a16="http://schemas.microsoft.com/office/drawing/2014/main" id="{63A33C31-4B06-4040-E046-DD4452C246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1600" y="1348121"/>
              <a:ext cx="2016224" cy="31204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endParaRPr lang="en-US" altLang="zh-CN" sz="800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  <a:p>
              <a:pPr algn="ctr"/>
              <a:r>
                <a:rPr lang="fa-IR" altLang="zh-CN" sz="3200" b="1" dirty="0">
                  <a:solidFill>
                    <a:srgbClr val="FFFF00"/>
                  </a:solidFill>
                  <a:latin typeface="Vazir" panose="020B0603030804020204" pitchFamily="34" charset="-78"/>
                  <a:ea typeface="微软雅黑" panose="020B0503020204020204" pitchFamily="34" charset="-122"/>
                  <a:cs typeface="Vazir" panose="020B0603030804020204" pitchFamily="34" charset="-78"/>
                </a:rPr>
                <a:t>ثبت نام از دانش آموزان </a:t>
              </a:r>
              <a:endParaRPr lang="zh-CN" altLang="zh-CN" sz="3200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9CE4571D-6682-15CB-8046-0301134BBB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014">
            <a:off x="6337764" y="1629499"/>
            <a:ext cx="5190865" cy="2612851"/>
          </a:xfrm>
          <a:prstGeom prst="rect">
            <a:avLst/>
          </a:prstGeom>
          <a:ln w="38100" cap="sq">
            <a:solidFill>
              <a:schemeClr val="bg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B52EDAB-9E03-68A5-4ECB-B73EE733CA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5463">
            <a:off x="1933356" y="2136727"/>
            <a:ext cx="5173524" cy="3224344"/>
          </a:xfrm>
          <a:prstGeom prst="rect">
            <a:avLst/>
          </a:prstGeom>
          <a:ln w="19050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3138607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4">
            <a:extLst>
              <a:ext uri="{FF2B5EF4-FFF2-40B4-BE49-F238E27FC236}">
                <a16:creationId xmlns:a16="http://schemas.microsoft.com/office/drawing/2014/main" id="{B1CAE4D6-8994-2768-F944-DD7211D21ABB}"/>
              </a:ext>
            </a:extLst>
          </p:cNvPr>
          <p:cNvGrpSpPr/>
          <p:nvPr/>
        </p:nvGrpSpPr>
        <p:grpSpPr>
          <a:xfrm>
            <a:off x="3218450" y="666258"/>
            <a:ext cx="5812465" cy="808541"/>
            <a:chOff x="971600" y="1178405"/>
            <a:chExt cx="2107201" cy="589644"/>
          </a:xfrm>
        </p:grpSpPr>
        <p:sp>
          <p:nvSpPr>
            <p:cNvPr id="3" name="Rectangle 6">
              <a:extLst>
                <a:ext uri="{FF2B5EF4-FFF2-40B4-BE49-F238E27FC236}">
                  <a16:creationId xmlns:a16="http://schemas.microsoft.com/office/drawing/2014/main" id="{E3DA2204-4820-1FCF-1077-C54C47A0938C}"/>
                </a:ext>
              </a:extLst>
            </p:cNvPr>
            <p:cNvSpPr/>
            <p:nvPr/>
          </p:nvSpPr>
          <p:spPr bwMode="auto">
            <a:xfrm>
              <a:off x="971600" y="1275606"/>
              <a:ext cx="2016224" cy="492443"/>
            </a:xfrm>
            <a:prstGeom prst="rect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32" tIns="45717" rIns="91432" bIns="4571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1" fontAlgn="base">
                <a:spcBef>
                  <a:spcPct val="0"/>
                </a:spcBef>
                <a:spcAft>
                  <a:spcPct val="0"/>
                </a:spcAft>
              </a:pPr>
              <a:endParaRPr lang="en-US" sz="2400" dirty="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4" name="Text Box 14">
              <a:extLst>
                <a:ext uri="{FF2B5EF4-FFF2-40B4-BE49-F238E27FC236}">
                  <a16:creationId xmlns:a16="http://schemas.microsoft.com/office/drawing/2014/main" id="{63A33C31-4B06-4040-E046-DD4452C246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2577" y="1178405"/>
              <a:ext cx="2016224" cy="441375"/>
            </a:xfrm>
            <a:prstGeom prst="rect">
              <a:avLst/>
            </a:prstGeom>
            <a:ln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endParaRPr lang="en-US" altLang="zh-CN" sz="667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  <a:p>
              <a:pPr algn="ctr"/>
              <a:r>
                <a:rPr lang="fa-IR" altLang="zh-CN" sz="2666" b="1" dirty="0">
                  <a:solidFill>
                    <a:srgbClr val="FFFF00"/>
                  </a:solidFill>
                  <a:latin typeface="Vazir" panose="020B0603030804020204" pitchFamily="34" charset="-78"/>
                  <a:ea typeface="微软雅黑" panose="020B0503020204020204" pitchFamily="34" charset="-122"/>
                  <a:cs typeface="Vazir" panose="020B0603030804020204" pitchFamily="34" charset="-78"/>
                </a:rPr>
                <a:t>نظافت و شستشوی فضای مدرسه</a:t>
              </a:r>
              <a:endParaRPr lang="zh-CN" altLang="zh-CN" sz="2666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ABB0C988-EAC5-D678-758C-1EFADFE25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4207" y="2277816"/>
            <a:ext cx="5759891" cy="3225539"/>
          </a:xfrm>
          <a:prstGeom prst="rect">
            <a:avLst/>
          </a:prstGeom>
          <a:ln w="88900" cap="sq" cmpd="thickThin">
            <a:solidFill>
              <a:schemeClr val="bg1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9ACF2CC-A8DE-197A-EB37-F27676E82E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89579" y="2277816"/>
            <a:ext cx="5282672" cy="3962004"/>
          </a:xfrm>
          <a:prstGeom prst="rect">
            <a:avLst/>
          </a:prstGeom>
          <a:ln w="88900" cap="sq" cmpd="thickThin">
            <a:solidFill>
              <a:schemeClr val="bg1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46068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4">
            <a:extLst>
              <a:ext uri="{FF2B5EF4-FFF2-40B4-BE49-F238E27FC236}">
                <a16:creationId xmlns:a16="http://schemas.microsoft.com/office/drawing/2014/main" id="{B1CAE4D6-8994-2768-F944-DD7211D21ABB}"/>
              </a:ext>
            </a:extLst>
          </p:cNvPr>
          <p:cNvGrpSpPr/>
          <p:nvPr/>
        </p:nvGrpSpPr>
        <p:grpSpPr>
          <a:xfrm>
            <a:off x="2890187" y="628854"/>
            <a:ext cx="5815572" cy="675257"/>
            <a:chOff x="1490331" y="1256301"/>
            <a:chExt cx="1497493" cy="492443"/>
          </a:xfrm>
        </p:grpSpPr>
        <p:sp>
          <p:nvSpPr>
            <p:cNvPr id="3" name="Rectangle 6">
              <a:extLst>
                <a:ext uri="{FF2B5EF4-FFF2-40B4-BE49-F238E27FC236}">
                  <a16:creationId xmlns:a16="http://schemas.microsoft.com/office/drawing/2014/main" id="{E3DA2204-4820-1FCF-1077-C54C47A0938C}"/>
                </a:ext>
              </a:extLst>
            </p:cNvPr>
            <p:cNvSpPr/>
            <p:nvPr/>
          </p:nvSpPr>
          <p:spPr bwMode="auto">
            <a:xfrm>
              <a:off x="1555749" y="1256301"/>
              <a:ext cx="1432075" cy="492443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32" tIns="45717" rIns="91432" bIns="4571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1" fontAlgn="base">
                <a:spcBef>
                  <a:spcPct val="0"/>
                </a:spcBef>
                <a:spcAft>
                  <a:spcPct val="0"/>
                </a:spcAft>
              </a:pPr>
              <a:endParaRPr lang="en-US" sz="24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j-lt"/>
              </a:endParaRPr>
            </a:p>
          </p:txBody>
        </p:sp>
        <p:sp>
          <p:nvSpPr>
            <p:cNvPr id="4" name="Text Box 14">
              <a:extLst>
                <a:ext uri="{FF2B5EF4-FFF2-40B4-BE49-F238E27FC236}">
                  <a16:creationId xmlns:a16="http://schemas.microsoft.com/office/drawing/2014/main" id="{63A33C31-4B06-4040-E046-DD4452C246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0331" y="1274573"/>
              <a:ext cx="1497493" cy="441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endParaRPr lang="en-US" altLang="zh-CN" sz="667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  <a:p>
              <a:pPr algn="ctr"/>
              <a:r>
                <a:rPr lang="fa-IR" altLang="zh-CN" sz="2666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Vazir" panose="020B0603030804020204" pitchFamily="34" charset="-78"/>
                  <a:ea typeface="微软雅黑" panose="020B0503020204020204" pitchFamily="34" charset="-122"/>
                  <a:cs typeface="Vazir" panose="020B0603030804020204" pitchFamily="34" charset="-78"/>
                </a:rPr>
                <a:t>تزیین تابلوها و فضاسازی </a:t>
              </a:r>
              <a:endParaRPr lang="zh-CN" altLang="zh-CN" sz="2666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ABB0C988-EAC5-D678-758C-1EFADFE25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2067" y="1674545"/>
            <a:ext cx="4895906" cy="4707321"/>
          </a:xfrm>
          <a:prstGeom prst="rect">
            <a:avLst/>
          </a:prstGeom>
          <a:ln w="88900" cap="sq" cmpd="thickThin">
            <a:solidFill>
              <a:schemeClr val="bg1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9ACF2CC-A8DE-197A-EB37-F27676E82E9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5206" y="1942638"/>
            <a:ext cx="5561516" cy="4171137"/>
          </a:xfrm>
          <a:prstGeom prst="rect">
            <a:avLst/>
          </a:prstGeom>
          <a:ln w="88900" cap="sq" cmpd="thickThin">
            <a:solidFill>
              <a:schemeClr val="bg1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310829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4">
            <a:extLst>
              <a:ext uri="{FF2B5EF4-FFF2-40B4-BE49-F238E27FC236}">
                <a16:creationId xmlns:a16="http://schemas.microsoft.com/office/drawing/2014/main" id="{B1CAE4D6-8994-2768-F944-DD7211D21ABB}"/>
              </a:ext>
            </a:extLst>
          </p:cNvPr>
          <p:cNvGrpSpPr/>
          <p:nvPr/>
        </p:nvGrpSpPr>
        <p:grpSpPr>
          <a:xfrm>
            <a:off x="2339324" y="613636"/>
            <a:ext cx="7361863" cy="769441"/>
            <a:chOff x="971600" y="1274573"/>
            <a:chExt cx="2016224" cy="561129"/>
          </a:xfrm>
        </p:grpSpPr>
        <p:sp>
          <p:nvSpPr>
            <p:cNvPr id="3" name="Rectangle 6">
              <a:extLst>
                <a:ext uri="{FF2B5EF4-FFF2-40B4-BE49-F238E27FC236}">
                  <a16:creationId xmlns:a16="http://schemas.microsoft.com/office/drawing/2014/main" id="{E3DA2204-4820-1FCF-1077-C54C47A0938C}"/>
                </a:ext>
              </a:extLst>
            </p:cNvPr>
            <p:cNvSpPr/>
            <p:nvPr/>
          </p:nvSpPr>
          <p:spPr bwMode="auto">
            <a:xfrm>
              <a:off x="971600" y="1275606"/>
              <a:ext cx="2016224" cy="492443"/>
            </a:xfrm>
            <a:prstGeom prst="rect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32" tIns="45717" rIns="91432" bIns="4571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1" fontAlgn="base">
                <a:spcBef>
                  <a:spcPct val="0"/>
                </a:spcBef>
                <a:spcAft>
                  <a:spcPct val="0"/>
                </a:spcAft>
              </a:pPr>
              <a:endParaRPr lang="en-US" sz="2400" dirty="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4" name="Text Box 14">
              <a:extLst>
                <a:ext uri="{FF2B5EF4-FFF2-40B4-BE49-F238E27FC236}">
                  <a16:creationId xmlns:a16="http://schemas.microsoft.com/office/drawing/2014/main" id="{63A33C31-4B06-4040-E046-DD4452C246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1600" y="1274573"/>
              <a:ext cx="2016224" cy="561129"/>
            </a:xfrm>
            <a:prstGeom prst="rect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endParaRPr lang="en-US" altLang="zh-CN" sz="800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  <a:p>
              <a:pPr algn="ctr"/>
              <a:r>
                <a:rPr lang="fa-IR" altLang="zh-CN" sz="3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Vazir" panose="020B0603030804020204" pitchFamily="34" charset="-78"/>
                  <a:ea typeface="微软雅黑" panose="020B0503020204020204" pitchFamily="34" charset="-122"/>
                  <a:cs typeface="Vazir" panose="020B0603030804020204" pitchFamily="34" charset="-78"/>
                </a:rPr>
                <a:t>ایمن سازی امکانات ورزشی مدرسه</a:t>
              </a:r>
              <a:endParaRPr lang="zh-CN" altLang="zh-CN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ABB0C988-EAC5-D678-758C-1EFADFE25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2401" y="1894933"/>
            <a:ext cx="5537232" cy="4171137"/>
          </a:xfrm>
          <a:prstGeom prst="rect">
            <a:avLst/>
          </a:prstGeom>
          <a:ln w="88900" cap="sq" cmpd="thickThin">
            <a:solidFill>
              <a:schemeClr val="bg1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9ACF2CC-A8DE-197A-EB37-F27676E82E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70819" y="1894933"/>
            <a:ext cx="5554782" cy="4171137"/>
          </a:xfrm>
          <a:prstGeom prst="rect">
            <a:avLst/>
          </a:prstGeom>
          <a:ln w="88900" cap="sq" cmpd="thickThin">
            <a:solidFill>
              <a:schemeClr val="bg1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4294733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4">
            <a:extLst>
              <a:ext uri="{FF2B5EF4-FFF2-40B4-BE49-F238E27FC236}">
                <a16:creationId xmlns:a16="http://schemas.microsoft.com/office/drawing/2014/main" id="{B1CAE4D6-8994-2768-F944-DD7211D21ABB}"/>
              </a:ext>
            </a:extLst>
          </p:cNvPr>
          <p:cNvGrpSpPr/>
          <p:nvPr/>
        </p:nvGrpSpPr>
        <p:grpSpPr>
          <a:xfrm>
            <a:off x="2296790" y="758740"/>
            <a:ext cx="7596832" cy="676673"/>
            <a:chOff x="971600" y="1274573"/>
            <a:chExt cx="2016224" cy="493476"/>
          </a:xfrm>
          <a:solidFill>
            <a:schemeClr val="accent3">
              <a:lumMod val="75000"/>
            </a:schemeClr>
          </a:solidFill>
        </p:grpSpPr>
        <p:sp>
          <p:nvSpPr>
            <p:cNvPr id="3" name="Rectangle 6">
              <a:extLst>
                <a:ext uri="{FF2B5EF4-FFF2-40B4-BE49-F238E27FC236}">
                  <a16:creationId xmlns:a16="http://schemas.microsoft.com/office/drawing/2014/main" id="{E3DA2204-4820-1FCF-1077-C54C47A0938C}"/>
                </a:ext>
              </a:extLst>
            </p:cNvPr>
            <p:cNvSpPr/>
            <p:nvPr/>
          </p:nvSpPr>
          <p:spPr bwMode="auto">
            <a:xfrm>
              <a:off x="971600" y="1275606"/>
              <a:ext cx="2016224" cy="492443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32" tIns="45717" rIns="91432" bIns="4571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1" fontAlgn="base">
                <a:spcBef>
                  <a:spcPct val="0"/>
                </a:spcBef>
                <a:spcAft>
                  <a:spcPct val="0"/>
                </a:spcAft>
              </a:pPr>
              <a:endParaRPr lang="en-US" sz="2400" dirty="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4" name="Text Box 14">
              <a:extLst>
                <a:ext uri="{FF2B5EF4-FFF2-40B4-BE49-F238E27FC236}">
                  <a16:creationId xmlns:a16="http://schemas.microsoft.com/office/drawing/2014/main" id="{63A33C31-4B06-4040-E046-DD4452C246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1600" y="1274573"/>
              <a:ext cx="2016224" cy="441375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endParaRPr lang="en-US" altLang="zh-CN" sz="667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  <a:p>
              <a:pPr algn="ctr"/>
              <a:r>
                <a:rPr lang="fa-IR" altLang="zh-CN" sz="2666" b="1" dirty="0">
                  <a:solidFill>
                    <a:srgbClr val="FFFF00"/>
                  </a:solidFill>
                  <a:latin typeface="Vazir" panose="020B0603030804020204" pitchFamily="34" charset="-78"/>
                  <a:ea typeface="微软雅黑" panose="020B0503020204020204" pitchFamily="34" charset="-122"/>
                  <a:cs typeface="Vazir" panose="020B0603030804020204" pitchFamily="34" charset="-78"/>
                </a:rPr>
                <a:t>برگزاری جلسه توجیهی ویژه خانواده های جدید الورود</a:t>
              </a:r>
              <a:endParaRPr lang="zh-CN" altLang="zh-CN" sz="2666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ABB0C988-EAC5-D678-758C-1EFADFE25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0430" y="2085820"/>
            <a:ext cx="5279899" cy="4179920"/>
          </a:xfrm>
          <a:prstGeom prst="rect">
            <a:avLst/>
          </a:prstGeom>
          <a:ln w="88900" cap="sq" cmpd="thickThin">
            <a:solidFill>
              <a:schemeClr val="bg1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9ACF2CC-A8DE-197A-EB37-F27676E82E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5206" y="1828624"/>
            <a:ext cx="5604777" cy="4437116"/>
          </a:xfrm>
          <a:prstGeom prst="rect">
            <a:avLst/>
          </a:prstGeom>
          <a:ln w="88900" cap="sq" cmpd="thickThin">
            <a:solidFill>
              <a:schemeClr val="bg1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4107301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5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6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6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4">
            <a:extLst>
              <a:ext uri="{FF2B5EF4-FFF2-40B4-BE49-F238E27FC236}">
                <a16:creationId xmlns:a16="http://schemas.microsoft.com/office/drawing/2014/main" id="{B1CAE4D6-8994-2768-F944-DD7211D21ABB}"/>
              </a:ext>
            </a:extLst>
          </p:cNvPr>
          <p:cNvGrpSpPr/>
          <p:nvPr/>
        </p:nvGrpSpPr>
        <p:grpSpPr>
          <a:xfrm>
            <a:off x="1822093" y="5756902"/>
            <a:ext cx="7830084" cy="676673"/>
            <a:chOff x="971600" y="1274573"/>
            <a:chExt cx="2016224" cy="493476"/>
          </a:xfrm>
          <a:solidFill>
            <a:srgbClr val="FF0000"/>
          </a:solidFill>
        </p:grpSpPr>
        <p:sp>
          <p:nvSpPr>
            <p:cNvPr id="3" name="Rectangle 6">
              <a:extLst>
                <a:ext uri="{FF2B5EF4-FFF2-40B4-BE49-F238E27FC236}">
                  <a16:creationId xmlns:a16="http://schemas.microsoft.com/office/drawing/2014/main" id="{E3DA2204-4820-1FCF-1077-C54C47A0938C}"/>
                </a:ext>
              </a:extLst>
            </p:cNvPr>
            <p:cNvSpPr/>
            <p:nvPr/>
          </p:nvSpPr>
          <p:spPr bwMode="auto">
            <a:xfrm>
              <a:off x="971600" y="1275606"/>
              <a:ext cx="2016224" cy="492443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32" tIns="45717" rIns="91432" bIns="4571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1" fontAlgn="base">
                <a:spcBef>
                  <a:spcPct val="0"/>
                </a:spcBef>
                <a:spcAft>
                  <a:spcPct val="0"/>
                </a:spcAft>
              </a:pPr>
              <a:endParaRPr lang="en-US" sz="2400" dirty="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4" name="Text Box 14">
              <a:extLst>
                <a:ext uri="{FF2B5EF4-FFF2-40B4-BE49-F238E27FC236}">
                  <a16:creationId xmlns:a16="http://schemas.microsoft.com/office/drawing/2014/main" id="{63A33C31-4B06-4040-E046-DD4452C246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1600" y="1274573"/>
              <a:ext cx="2016224" cy="441375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endParaRPr lang="en-US" altLang="zh-CN" sz="667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  <a:p>
              <a:pPr algn="ctr"/>
              <a:r>
                <a:rPr lang="fa-IR" altLang="zh-CN" sz="2666" b="1" dirty="0">
                  <a:solidFill>
                    <a:srgbClr val="FFFF00"/>
                  </a:solidFill>
                  <a:latin typeface="Vazir" panose="020B0603030804020204" pitchFamily="34" charset="-78"/>
                  <a:ea typeface="微软雅黑" panose="020B0503020204020204" pitchFamily="34" charset="-122"/>
                  <a:cs typeface="Vazir" panose="020B0603030804020204" pitchFamily="34" charset="-78"/>
                </a:rPr>
                <a:t>برگزاری جلسه شورای معلمان و ساماندهی نیروها</a:t>
              </a:r>
              <a:endParaRPr lang="zh-CN" altLang="zh-CN" sz="2666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5ACEADE4-FC1B-FB2C-FDD6-55A7E13EA3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215" y="1989822"/>
            <a:ext cx="6219838" cy="349865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bg1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10C93C7-2065-FDED-7EF0-64D3D1E3B4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12" y="1989822"/>
            <a:ext cx="5087903" cy="3256257"/>
          </a:xfrm>
          <a:prstGeom prst="rect">
            <a:avLst/>
          </a:prstGeom>
          <a:ln w="38100" cap="sq">
            <a:solidFill>
              <a:schemeClr val="bg1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73821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4">
            <a:extLst>
              <a:ext uri="{FF2B5EF4-FFF2-40B4-BE49-F238E27FC236}">
                <a16:creationId xmlns:a16="http://schemas.microsoft.com/office/drawing/2014/main" id="{B1CAE4D6-8994-2768-F944-DD7211D21ABB}"/>
              </a:ext>
            </a:extLst>
          </p:cNvPr>
          <p:cNvGrpSpPr/>
          <p:nvPr/>
        </p:nvGrpSpPr>
        <p:grpSpPr>
          <a:xfrm>
            <a:off x="2533339" y="551732"/>
            <a:ext cx="6847323" cy="736908"/>
            <a:chOff x="971600" y="1230645"/>
            <a:chExt cx="2016224" cy="537404"/>
          </a:xfrm>
        </p:grpSpPr>
        <p:sp>
          <p:nvSpPr>
            <p:cNvPr id="3" name="Rectangle 6">
              <a:extLst>
                <a:ext uri="{FF2B5EF4-FFF2-40B4-BE49-F238E27FC236}">
                  <a16:creationId xmlns:a16="http://schemas.microsoft.com/office/drawing/2014/main" id="{E3DA2204-4820-1FCF-1077-C54C47A0938C}"/>
                </a:ext>
              </a:extLst>
            </p:cNvPr>
            <p:cNvSpPr/>
            <p:nvPr/>
          </p:nvSpPr>
          <p:spPr bwMode="auto">
            <a:xfrm>
              <a:off x="971600" y="1275606"/>
              <a:ext cx="2016224" cy="492443"/>
            </a:xfrm>
            <a:prstGeom prst="rect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32" tIns="45717" rIns="91432" bIns="4571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1" fontAlgn="base">
                <a:spcBef>
                  <a:spcPct val="0"/>
                </a:spcBef>
                <a:spcAft>
                  <a:spcPct val="0"/>
                </a:spcAft>
              </a:pPr>
              <a:endParaRPr lang="en-US" sz="2400" dirty="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4" name="Text Box 14">
              <a:extLst>
                <a:ext uri="{FF2B5EF4-FFF2-40B4-BE49-F238E27FC236}">
                  <a16:creationId xmlns:a16="http://schemas.microsoft.com/office/drawing/2014/main" id="{63A33C31-4B06-4040-E046-DD4452C246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1600" y="1230645"/>
              <a:ext cx="2016224" cy="516239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endParaRPr lang="en-US" altLang="zh-CN" sz="800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  <a:p>
              <a:pPr algn="ctr"/>
              <a:r>
                <a:rPr lang="fa-IR" altLang="zh-CN" sz="3200" b="1" dirty="0">
                  <a:solidFill>
                    <a:srgbClr val="FFFF00"/>
                  </a:solidFill>
                  <a:latin typeface="Vazir" panose="020B0603030804020204" pitchFamily="34" charset="-78"/>
                  <a:ea typeface="微软雅黑" panose="020B0503020204020204" pitchFamily="34" charset="-122"/>
                  <a:cs typeface="Vazir" panose="020B0603030804020204" pitchFamily="34" charset="-78"/>
                </a:rPr>
                <a:t>گرامیداشت هفته دفاع مقدس</a:t>
              </a:r>
              <a:endParaRPr lang="zh-CN" altLang="zh-CN" sz="3200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5ACEADE4-FC1B-FB2C-FDD6-55A7E13EA3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5831173" y="1996637"/>
            <a:ext cx="5905006" cy="394276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bg2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10C93C7-2065-FDED-7EF0-64D3D1E3B4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9284" y="2004028"/>
            <a:ext cx="5257018" cy="394276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bg2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990154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ACEADE4-FC1B-FB2C-FDD6-55A7E13EA3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5" r="935"/>
          <a:stretch/>
        </p:blipFill>
        <p:spPr>
          <a:xfrm>
            <a:off x="6095206" y="1981592"/>
            <a:ext cx="5707548" cy="387602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bg2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10C93C7-2065-FDED-7EF0-64D3D1E3B4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13" r="10313"/>
          <a:stretch/>
        </p:blipFill>
        <p:spPr>
          <a:xfrm>
            <a:off x="514339" y="1525611"/>
            <a:ext cx="5197740" cy="389830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bg2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grpSp>
        <p:nvGrpSpPr>
          <p:cNvPr id="2" name="组合 64">
            <a:extLst>
              <a:ext uri="{FF2B5EF4-FFF2-40B4-BE49-F238E27FC236}">
                <a16:creationId xmlns:a16="http://schemas.microsoft.com/office/drawing/2014/main" id="{B1CAE4D6-8994-2768-F944-DD7211D21ABB}"/>
              </a:ext>
            </a:extLst>
          </p:cNvPr>
          <p:cNvGrpSpPr/>
          <p:nvPr/>
        </p:nvGrpSpPr>
        <p:grpSpPr>
          <a:xfrm>
            <a:off x="447620" y="5659202"/>
            <a:ext cx="5242713" cy="675257"/>
            <a:chOff x="954155" y="1275606"/>
            <a:chExt cx="2033669" cy="492443"/>
          </a:xfrm>
        </p:grpSpPr>
        <p:sp>
          <p:nvSpPr>
            <p:cNvPr id="3" name="Rectangle 6">
              <a:extLst>
                <a:ext uri="{FF2B5EF4-FFF2-40B4-BE49-F238E27FC236}">
                  <a16:creationId xmlns:a16="http://schemas.microsoft.com/office/drawing/2014/main" id="{E3DA2204-4820-1FCF-1077-C54C47A0938C}"/>
                </a:ext>
              </a:extLst>
            </p:cNvPr>
            <p:cNvSpPr/>
            <p:nvPr/>
          </p:nvSpPr>
          <p:spPr bwMode="auto">
            <a:xfrm>
              <a:off x="971600" y="1275606"/>
              <a:ext cx="2016224" cy="492443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32" tIns="45717" rIns="91432" bIns="4571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1" fontAlgn="base">
                <a:spcBef>
                  <a:spcPct val="0"/>
                </a:spcBef>
                <a:spcAft>
                  <a:spcPct val="0"/>
                </a:spcAft>
              </a:pPr>
              <a:endParaRPr lang="en-US" sz="2400" dirty="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4" name="Text Box 14">
              <a:extLst>
                <a:ext uri="{FF2B5EF4-FFF2-40B4-BE49-F238E27FC236}">
                  <a16:creationId xmlns:a16="http://schemas.microsoft.com/office/drawing/2014/main" id="{63A33C31-4B06-4040-E046-DD4452C246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54155" y="1330262"/>
              <a:ext cx="2016224" cy="426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r"/>
              <a:r>
                <a:rPr lang="fa-IR" altLang="zh-CN" sz="3200" b="1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Vazir" panose="020B0603030804020204" pitchFamily="34" charset="-78"/>
                  <a:ea typeface="微软雅黑" panose="020B0503020204020204" pitchFamily="34" charset="-122"/>
                  <a:cs typeface="Vazir" panose="020B0603030804020204" pitchFamily="34" charset="-78"/>
                </a:rPr>
                <a:t>برگزاری جشن بازگشایی مدرسه</a:t>
              </a:r>
              <a:endParaRPr lang="en-US" altLang="zh-CN" sz="8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585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4">
            <a:extLst>
              <a:ext uri="{FF2B5EF4-FFF2-40B4-BE49-F238E27FC236}">
                <a16:creationId xmlns:a16="http://schemas.microsoft.com/office/drawing/2014/main" id="{B1CAE4D6-8994-2768-F944-DD7211D21ABB}"/>
              </a:ext>
            </a:extLst>
          </p:cNvPr>
          <p:cNvGrpSpPr/>
          <p:nvPr/>
        </p:nvGrpSpPr>
        <p:grpSpPr>
          <a:xfrm>
            <a:off x="2952234" y="485036"/>
            <a:ext cx="6071847" cy="675635"/>
            <a:chOff x="971600" y="1275606"/>
            <a:chExt cx="2016224" cy="492719"/>
          </a:xfrm>
          <a:solidFill>
            <a:srgbClr val="49866C"/>
          </a:solidFill>
        </p:grpSpPr>
        <p:sp>
          <p:nvSpPr>
            <p:cNvPr id="3" name="Rectangle 6">
              <a:extLst>
                <a:ext uri="{FF2B5EF4-FFF2-40B4-BE49-F238E27FC236}">
                  <a16:creationId xmlns:a16="http://schemas.microsoft.com/office/drawing/2014/main" id="{E3DA2204-4820-1FCF-1077-C54C47A0938C}"/>
                </a:ext>
              </a:extLst>
            </p:cNvPr>
            <p:cNvSpPr/>
            <p:nvPr/>
          </p:nvSpPr>
          <p:spPr bwMode="auto">
            <a:xfrm>
              <a:off x="971600" y="1275606"/>
              <a:ext cx="2016224" cy="492443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32" tIns="45717" rIns="91432" bIns="4571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1" fontAlgn="base">
                <a:spcBef>
                  <a:spcPct val="0"/>
                </a:spcBef>
                <a:spcAft>
                  <a:spcPct val="0"/>
                </a:spcAft>
              </a:pPr>
              <a:endParaRPr lang="en-US" sz="2400" dirty="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4" name="Text Box 14">
              <a:extLst>
                <a:ext uri="{FF2B5EF4-FFF2-40B4-BE49-F238E27FC236}">
                  <a16:creationId xmlns:a16="http://schemas.microsoft.com/office/drawing/2014/main" id="{63A33C31-4B06-4040-E046-DD4452C246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1600" y="1341867"/>
              <a:ext cx="2016224" cy="426458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fa-IR" altLang="zh-CN" sz="3200" b="1" dirty="0">
                  <a:solidFill>
                    <a:srgbClr val="FFFF00"/>
                  </a:solidFill>
                  <a:latin typeface="Vazir" panose="020B0603030804020204" pitchFamily="34" charset="-78"/>
                  <a:ea typeface="微软雅黑" panose="020B0503020204020204" pitchFamily="34" charset="-122"/>
                  <a:cs typeface="Vazir" panose="020B0603030804020204" pitchFamily="34" charset="-78"/>
                </a:rPr>
                <a:t>برگزاری جشن بازگشایی مدرسه</a:t>
              </a:r>
              <a:endParaRPr lang="en-US" altLang="zh-CN" sz="800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5ACEADE4-FC1B-FB2C-FDD6-55A7E13EA3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5" r="935"/>
          <a:stretch/>
        </p:blipFill>
        <p:spPr>
          <a:xfrm>
            <a:off x="6324146" y="1852406"/>
            <a:ext cx="5399869" cy="36670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bg2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10C93C7-2065-FDED-7EF0-64D3D1E3B4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13" r="10313"/>
          <a:stretch/>
        </p:blipFill>
        <p:spPr>
          <a:xfrm rot="20668633">
            <a:off x="773927" y="1841898"/>
            <a:ext cx="4917456" cy="368809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bg2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081419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1259" y="3808629"/>
            <a:ext cx="596822" cy="656082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-1" fmla="*/ 0 w 576263"/>
              <a:gd name="connsiteY0-2" fmla="*/ 0 h 547688"/>
              <a:gd name="connsiteX1-3" fmla="*/ 566738 w 576263"/>
              <a:gd name="connsiteY1-4" fmla="*/ 547688 h 547688"/>
              <a:gd name="connsiteX2-5" fmla="*/ 576263 w 576263"/>
              <a:gd name="connsiteY2-6" fmla="*/ 0 h 547688"/>
              <a:gd name="connsiteX3-7" fmla="*/ 0 w 576263"/>
              <a:gd name="connsiteY3-8" fmla="*/ 0 h 547688"/>
              <a:gd name="connsiteX0-9" fmla="*/ 0 w 576263"/>
              <a:gd name="connsiteY0-10" fmla="*/ 0 h 571500"/>
              <a:gd name="connsiteX1-11" fmla="*/ 566738 w 576263"/>
              <a:gd name="connsiteY1-12" fmla="*/ 571500 h 571500"/>
              <a:gd name="connsiteX2-13" fmla="*/ 576263 w 576263"/>
              <a:gd name="connsiteY2-14" fmla="*/ 0 h 571500"/>
              <a:gd name="connsiteX3-15" fmla="*/ 0 w 576263"/>
              <a:gd name="connsiteY3-16" fmla="*/ 0 h 571500"/>
              <a:gd name="connsiteX0-17" fmla="*/ 0 w 576263"/>
              <a:gd name="connsiteY0-18" fmla="*/ 0 h 576263"/>
              <a:gd name="connsiteX1-19" fmla="*/ 571335 w 576263"/>
              <a:gd name="connsiteY1-20" fmla="*/ 576263 h 576263"/>
              <a:gd name="connsiteX2-21" fmla="*/ 576263 w 576263"/>
              <a:gd name="connsiteY2-22" fmla="*/ 0 h 576263"/>
              <a:gd name="connsiteX3-23" fmla="*/ 0 w 576263"/>
              <a:gd name="connsiteY3-24" fmla="*/ 0 h 576263"/>
              <a:gd name="connsiteX0-25" fmla="*/ 0 w 576448"/>
              <a:gd name="connsiteY0-26" fmla="*/ 0 h 576263"/>
              <a:gd name="connsiteX1-27" fmla="*/ 575933 w 576448"/>
              <a:gd name="connsiteY1-28" fmla="*/ 576263 h 576263"/>
              <a:gd name="connsiteX2-29" fmla="*/ 576263 w 576448"/>
              <a:gd name="connsiteY2-30" fmla="*/ 0 h 576263"/>
              <a:gd name="connsiteX3-31" fmla="*/ 0 w 576448"/>
              <a:gd name="connsiteY3-32" fmla="*/ 0 h 5762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1731" y="3855715"/>
            <a:ext cx="9358681" cy="65819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77" tIns="0" rIns="179977" bIns="0" anchor="ctr"/>
          <a:lstStyle/>
          <a:p>
            <a:pPr algn="ctr" fontAlgn="base">
              <a:defRPr/>
            </a:pPr>
            <a:r>
              <a:rPr lang="fa-IR" altLang="zh-CN" sz="3600" b="1" noProof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rPr>
              <a:t>مدرسه دخترانه فاطمه الزهرا (س)</a:t>
            </a:r>
            <a:endParaRPr lang="en-US" altLang="zh-CN" sz="3600" b="1" noProof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azir" panose="020B0603030804020204" pitchFamily="34" charset="-78"/>
              <a:ea typeface="微软雅黑" panose="020B0503020204020204" pitchFamily="34" charset="-122"/>
              <a:cs typeface="Vazir" panose="020B0603030804020204" pitchFamily="34" charset="-7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3044611"/>
            <a:ext cx="9312120" cy="77459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base">
              <a:defRPr/>
            </a:pPr>
            <a:r>
              <a:rPr lang="fa-IR" altLang="zh-CN" sz="4400" spc="200" noProof="1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rPr>
              <a:t>کاری از ستاد پروژه مهــر</a:t>
            </a:r>
            <a:endParaRPr sz="3600" spc="200" noProof="1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2  Titr" panose="00000700000000000000" pitchFamily="2" charset="-78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9310005" y="3040378"/>
            <a:ext cx="855022" cy="778832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15365" name="矩形 11"/>
          <p:cNvSpPr/>
          <p:nvPr/>
        </p:nvSpPr>
        <p:spPr>
          <a:xfrm>
            <a:off x="2643373" y="3920797"/>
            <a:ext cx="6903668" cy="1693113"/>
          </a:xfrm>
          <a:prstGeom prst="rect">
            <a:avLst/>
          </a:prstGeom>
          <a:noFill/>
          <a:ln w="25400">
            <a:noFill/>
          </a:ln>
        </p:spPr>
        <p:txBody>
          <a:bodyPr anchor="ctr"/>
          <a:lstStyle/>
          <a:p>
            <a:pPr>
              <a:lnSpc>
                <a:spcPts val="2400"/>
              </a:lnSpc>
            </a:pPr>
            <a:r>
              <a:rPr lang="en-US" altLang="zh-CN" sz="1200" dirty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2" name="矩形 3">
            <a:extLst>
              <a:ext uri="{FF2B5EF4-FFF2-40B4-BE49-F238E27FC236}">
                <a16:creationId xmlns:a16="http://schemas.microsoft.com/office/drawing/2014/main" id="{93C748BE-4F3A-5C3B-53E7-55C0714A7B3C}"/>
              </a:ext>
            </a:extLst>
          </p:cNvPr>
          <p:cNvSpPr/>
          <p:nvPr/>
        </p:nvSpPr>
        <p:spPr>
          <a:xfrm>
            <a:off x="1731780" y="4555541"/>
            <a:ext cx="7513481" cy="65819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77" tIns="0" rIns="179977" bIns="0" anchor="ctr"/>
          <a:lstStyle/>
          <a:p>
            <a:pPr algn="ctr" fontAlgn="base">
              <a:defRPr/>
            </a:pPr>
            <a:r>
              <a:rPr lang="fa-IR" altLang="zh-CN" sz="4000" b="1" noProof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azir" panose="020B0603030804020204" pitchFamily="34" charset="-78"/>
                <a:ea typeface="微软雅黑" panose="020B0503020204020204" pitchFamily="34" charset="-122"/>
                <a:cs typeface="2  Zar" panose="00000400000000000000" pitchFamily="2" charset="-78"/>
              </a:rPr>
              <a:t>مهـــرماه 1403</a:t>
            </a:r>
            <a:endParaRPr lang="en-US" altLang="zh-CN" sz="4000" b="1" noProof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azir" panose="020B0603030804020204" pitchFamily="34" charset="-78"/>
              <a:ea typeface="微软雅黑" panose="020B0503020204020204" pitchFamily="34" charset="-122"/>
              <a:cs typeface="2  Zar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E2D907E-DDAE-045C-C4B9-78CE8B5FC9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0673" y="1221836"/>
            <a:ext cx="12190413" cy="4002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071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ADE234AB-DEE4-6CEF-3D0A-D61FB57A039F}"/>
              </a:ext>
            </a:extLst>
          </p:cNvPr>
          <p:cNvSpPr txBox="1"/>
          <p:nvPr/>
        </p:nvSpPr>
        <p:spPr>
          <a:xfrm>
            <a:off x="431314" y="4535125"/>
            <a:ext cx="11135787" cy="1234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733" b="1" dirty="0">
                <a:latin typeface="Vazir" panose="020B0603030804020204" pitchFamily="34" charset="-78"/>
                <a:cs typeface="Vazir" panose="020B0603030804020204" pitchFamily="34" charset="-78"/>
              </a:rPr>
              <a:t>سال « </a:t>
            </a:r>
            <a:r>
              <a:rPr lang="fa-IR" sz="5400" b="1" dirty="0">
                <a:solidFill>
                  <a:srgbClr val="FF0000"/>
                </a:solidFill>
                <a:latin typeface="Vazir" panose="020B0603030804020204" pitchFamily="34" charset="-78"/>
                <a:cs typeface="2  Titr" panose="00000700000000000000" pitchFamily="2" charset="-78"/>
              </a:rPr>
              <a:t>جهش تولید با مشارکت مردم </a:t>
            </a:r>
            <a:r>
              <a:rPr lang="fa-IR" sz="3733" b="1" dirty="0">
                <a:latin typeface="Vazir" panose="020B0603030804020204" pitchFamily="34" charset="-78"/>
                <a:cs typeface="Vazir" panose="020B0603030804020204" pitchFamily="34" charset="-78"/>
              </a:rPr>
              <a:t>» گرامی باد .</a:t>
            </a:r>
            <a:endParaRPr lang="en-US" sz="3733" b="1" dirty="0">
              <a:solidFill>
                <a:srgbClr val="002060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F6760D9-2BFD-D94D-AF4D-08BA53E1BAB6}"/>
              </a:ext>
            </a:extLst>
          </p:cNvPr>
          <p:cNvGrpSpPr/>
          <p:nvPr/>
        </p:nvGrpSpPr>
        <p:grpSpPr>
          <a:xfrm>
            <a:off x="3184608" y="333151"/>
            <a:ext cx="5813816" cy="1067632"/>
            <a:chOff x="3204063" y="333151"/>
            <a:chExt cx="5813816" cy="849266"/>
          </a:xfrm>
        </p:grpSpPr>
        <p:sp>
          <p:nvSpPr>
            <p:cNvPr id="3" name="梯形 5">
              <a:extLst>
                <a:ext uri="{FF2B5EF4-FFF2-40B4-BE49-F238E27FC236}">
                  <a16:creationId xmlns:a16="http://schemas.microsoft.com/office/drawing/2014/main" id="{3E0A3535-CA6E-BB99-0B7C-F72A5013AF30}"/>
                </a:ext>
              </a:extLst>
            </p:cNvPr>
            <p:cNvSpPr/>
            <p:nvPr/>
          </p:nvSpPr>
          <p:spPr>
            <a:xfrm rot="5400000">
              <a:off x="5686338" y="-2149124"/>
              <a:ext cx="849266" cy="5813816"/>
            </a:xfrm>
            <a:prstGeom prst="trapezoid">
              <a:avLst>
                <a:gd name="adj" fmla="val 0"/>
              </a:avLst>
            </a:prstGeom>
            <a:solidFill>
              <a:srgbClr val="7FC4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Copyright Notice">
              <a:extLst>
                <a:ext uri="{FF2B5EF4-FFF2-40B4-BE49-F238E27FC236}">
                  <a16:creationId xmlns:a16="http://schemas.microsoft.com/office/drawing/2014/main" id="{A78F1B2F-914A-1553-78E0-5D8F85B0FBA7}"/>
                </a:ext>
              </a:extLst>
            </p:cNvPr>
            <p:cNvSpPr/>
            <p:nvPr/>
          </p:nvSpPr>
          <p:spPr bwMode="auto">
            <a:xfrm>
              <a:off x="3914520" y="401244"/>
              <a:ext cx="4392902" cy="713080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rgbClr val="FFFFFF"/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32400" rIns="72000" bIns="3240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a-IR" altLang="zh-CN" sz="5400" cap="small" dirty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  <a:cs typeface="2  Titr" panose="00000700000000000000" pitchFamily="2" charset="-78"/>
                </a:rPr>
                <a:t>شعار سال</a:t>
              </a:r>
              <a:endParaRPr lang="en-US" sz="5400" cap="small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B4639293-EACA-5E9B-3BA0-B99AD9B686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6302" y="880433"/>
            <a:ext cx="2888640" cy="408510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078FAB7-938E-07D3-1AD6-A03351C1EB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471" y="1053797"/>
            <a:ext cx="2707061" cy="3828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260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4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/>
          <p:cNvGrpSpPr/>
          <p:nvPr/>
        </p:nvGrpSpPr>
        <p:grpSpPr>
          <a:xfrm>
            <a:off x="2188564" y="265002"/>
            <a:ext cx="7743387" cy="917119"/>
            <a:chOff x="913236" y="1275606"/>
            <a:chExt cx="2142238" cy="492443"/>
          </a:xfrm>
        </p:grpSpPr>
        <p:sp>
          <p:nvSpPr>
            <p:cNvPr id="66" name="Rectangle 6"/>
            <p:cNvSpPr/>
            <p:nvPr/>
          </p:nvSpPr>
          <p:spPr bwMode="auto">
            <a:xfrm>
              <a:off x="971600" y="1275606"/>
              <a:ext cx="2016224" cy="492443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32" tIns="45717" rIns="91432" bIns="4571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1" fontAlgn="base">
                <a:spcBef>
                  <a:spcPct val="0"/>
                </a:spcBef>
                <a:spcAft>
                  <a:spcPct val="0"/>
                </a:spcAft>
              </a:pPr>
              <a:endParaRPr lang="en-US" sz="2400" dirty="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67" name="Text Box 14"/>
            <p:cNvSpPr txBox="1">
              <a:spLocks noChangeArrowheads="1"/>
            </p:cNvSpPr>
            <p:nvPr/>
          </p:nvSpPr>
          <p:spPr bwMode="auto">
            <a:xfrm>
              <a:off x="913236" y="1294839"/>
              <a:ext cx="2142238" cy="402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endParaRPr lang="en-US" altLang="zh-CN" sz="1067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  <a:p>
              <a:pPr algn="ctr"/>
              <a:r>
                <a:rPr lang="fa-IR" altLang="zh-CN" sz="3200" b="1" dirty="0">
                  <a:solidFill>
                    <a:srgbClr val="FFFF00"/>
                  </a:solidFill>
                  <a:latin typeface="Vazir" panose="020B0603030804020204" pitchFamily="34" charset="-78"/>
                  <a:ea typeface="微软雅黑" panose="020B0503020204020204" pitchFamily="34" charset="-122"/>
                  <a:cs typeface="Vazir" panose="020B0603030804020204" pitchFamily="34" charset="-78"/>
                </a:rPr>
                <a:t>چارت سازمانی پروژه مهــر مدرسه </a:t>
              </a:r>
              <a:endParaRPr lang="zh-CN" altLang="zh-CN" sz="3200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11C311E8-4874-EC5B-3277-19BFD01803A3}"/>
              </a:ext>
            </a:extLst>
          </p:cNvPr>
          <p:cNvGrpSpPr/>
          <p:nvPr/>
        </p:nvGrpSpPr>
        <p:grpSpPr>
          <a:xfrm>
            <a:off x="323204" y="1287855"/>
            <a:ext cx="11593978" cy="5306732"/>
            <a:chOff x="-335139" y="0"/>
            <a:chExt cx="10336954" cy="5991225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6F30F480-0647-C0FA-8131-D909FF9F4EA9}"/>
                </a:ext>
              </a:extLst>
            </p:cNvPr>
            <p:cNvSpPr/>
            <p:nvPr/>
          </p:nvSpPr>
          <p:spPr>
            <a:xfrm>
              <a:off x="1660437" y="0"/>
              <a:ext cx="4906221" cy="1238250"/>
            </a:xfrm>
            <a:prstGeom prst="roundRect">
              <a:avLst/>
            </a:prstGeom>
            <a:ln w="28575">
              <a:solidFill>
                <a:srgbClr val="00206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121904" tIns="60952" rIns="121904" bIns="609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1067"/>
                </a:spcAft>
              </a:pPr>
              <a:r>
                <a:rPr lang="fa-IR" sz="2666" kern="100" dirty="0">
                  <a:solidFill>
                    <a:srgbClr val="002060"/>
                  </a:solidFill>
                  <a:ea typeface="Calibri" panose="020F0502020204030204" pitchFamily="34" charset="0"/>
                  <a:cs typeface="2  Titr" panose="00000700000000000000" pitchFamily="2" charset="-78"/>
                </a:rPr>
                <a:t>نام و نام خانوادگی مدیر مدرسه</a:t>
              </a:r>
              <a:endParaRPr lang="en-US" sz="1467" kern="100" dirty="0">
                <a:solidFill>
                  <a:srgbClr val="002060"/>
                </a:solidFill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07000"/>
                </a:lnSpc>
                <a:spcAft>
                  <a:spcPts val="1067"/>
                </a:spcAft>
              </a:pPr>
              <a:r>
                <a:rPr lang="fa-IR" sz="2400" b="1" kern="100" dirty="0">
                  <a:solidFill>
                    <a:srgbClr val="002060"/>
                  </a:solidFill>
                  <a:ea typeface="Calibri" panose="020F0502020204030204" pitchFamily="34" charset="0"/>
                  <a:cs typeface="Vazir" panose="020B0603030804020204" pitchFamily="34" charset="-78"/>
                </a:rPr>
                <a:t>رییس ستـــاد پــروژه مهـــر</a:t>
              </a:r>
              <a:endParaRPr lang="en-US" sz="1467" kern="100" dirty="0">
                <a:solidFill>
                  <a:srgbClr val="002060"/>
                </a:solidFill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07BF1088-EF54-DC34-C66B-88939D0826E4}"/>
                </a:ext>
              </a:extLst>
            </p:cNvPr>
            <p:cNvSpPr/>
            <p:nvPr/>
          </p:nvSpPr>
          <p:spPr>
            <a:xfrm>
              <a:off x="2125366" y="1616711"/>
              <a:ext cx="3907102" cy="1066800"/>
            </a:xfrm>
            <a:prstGeom prst="roundRect">
              <a:avLst/>
            </a:prstGeom>
            <a:ln w="28575">
              <a:solidFill>
                <a:srgbClr val="00206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121904" tIns="60952" rIns="121904" bIns="609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1067"/>
                </a:spcAft>
              </a:pPr>
              <a:r>
                <a:rPr lang="fa-IR" sz="2000" kern="100" dirty="0">
                  <a:solidFill>
                    <a:srgbClr val="002060"/>
                  </a:solidFill>
                  <a:ea typeface="Calibri" panose="020F0502020204030204" pitchFamily="34" charset="0"/>
                  <a:cs typeface="2  Titr" panose="00000700000000000000" pitchFamily="2" charset="-78"/>
                </a:rPr>
                <a:t>نام و نام خانوادگی معاون آموزشی</a:t>
              </a:r>
              <a:endParaRPr lang="en-US" sz="1467" kern="100" dirty="0">
                <a:solidFill>
                  <a:srgbClr val="002060"/>
                </a:solidFill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07000"/>
                </a:lnSpc>
                <a:spcAft>
                  <a:spcPts val="1067"/>
                </a:spcAft>
              </a:pPr>
              <a:r>
                <a:rPr lang="fa-IR" sz="2133" b="1" kern="100" dirty="0">
                  <a:solidFill>
                    <a:srgbClr val="002060"/>
                  </a:solidFill>
                  <a:ea typeface="Calibri" panose="020F0502020204030204" pitchFamily="34" charset="0"/>
                  <a:cs typeface="Vazir" panose="020B0603030804020204" pitchFamily="34" charset="-78"/>
                </a:rPr>
                <a:t>دبیر ستـــاد پــروژه مهـــر</a:t>
              </a:r>
              <a:endParaRPr lang="en-US" sz="1600" kern="100" dirty="0">
                <a:solidFill>
                  <a:srgbClr val="002060"/>
                </a:solidFill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1AAFD320-CE10-BB0C-29A9-7B9C6104B36A}"/>
                </a:ext>
              </a:extLst>
            </p:cNvPr>
            <p:cNvCxnSpPr/>
            <p:nvPr/>
          </p:nvCxnSpPr>
          <p:spPr>
            <a:xfrm flipH="1" flipV="1">
              <a:off x="476250" y="3105150"/>
              <a:ext cx="8562975" cy="9525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C4DFC2C1-3767-EDC9-D38D-6996B3A9E918}"/>
                </a:ext>
              </a:extLst>
            </p:cNvPr>
            <p:cNvGrpSpPr/>
            <p:nvPr/>
          </p:nvGrpSpPr>
          <p:grpSpPr>
            <a:xfrm>
              <a:off x="8014400" y="3105150"/>
              <a:ext cx="1987415" cy="2851309"/>
              <a:chOff x="-539050" y="0"/>
              <a:chExt cx="1987415" cy="2851309"/>
            </a:xfrm>
          </p:grpSpPr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58B4303A-EAB1-A17E-AC57-2A0B3BD8F5EE}"/>
                  </a:ext>
                </a:extLst>
              </p:cNvPr>
              <p:cNvCxnSpPr/>
              <p:nvPr/>
            </p:nvCxnSpPr>
            <p:spPr>
              <a:xfrm>
                <a:off x="473710" y="0"/>
                <a:ext cx="0" cy="381000"/>
              </a:xfrm>
              <a:prstGeom prst="line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D047F668-2728-EF17-9D6B-5F2349A5B260}"/>
                  </a:ext>
                </a:extLst>
              </p:cNvPr>
              <p:cNvSpPr/>
              <p:nvPr/>
            </p:nvSpPr>
            <p:spPr>
              <a:xfrm rot="5400000">
                <a:off x="-883603" y="519340"/>
                <a:ext cx="2676522" cy="1987415"/>
              </a:xfrm>
              <a:prstGeom prst="roundRect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121904" tIns="60952" rIns="121904" bIns="6095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1067"/>
                  </a:spcAft>
                </a:pPr>
                <a:r>
                  <a:rPr lang="fa-IR" sz="2000" kern="100" dirty="0">
                    <a:solidFill>
                      <a:srgbClr val="002060"/>
                    </a:solidFill>
                    <a:ea typeface="Calibri" panose="020F0502020204030204" pitchFamily="34" charset="0"/>
                    <a:cs typeface="2  Titr" panose="00000700000000000000" pitchFamily="2" charset="-78"/>
                  </a:rPr>
                  <a:t>نام و نام خانوادگی معاون پرورشی</a:t>
                </a:r>
                <a:endParaRPr lang="en-US" sz="1467" kern="100" dirty="0">
                  <a:solidFill>
                    <a:srgbClr val="002060"/>
                  </a:solidFill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1067"/>
                  </a:spcAft>
                </a:pPr>
                <a:r>
                  <a:rPr lang="fa-IR" sz="2000" b="1" kern="100" dirty="0">
                    <a:solidFill>
                      <a:srgbClr val="002060"/>
                    </a:solidFill>
                    <a:ea typeface="Calibri" panose="020F0502020204030204" pitchFamily="34" charset="0"/>
                    <a:cs typeface="Vazir" panose="020B0603030804020204" pitchFamily="34" charset="-78"/>
                  </a:rPr>
                  <a:t>عضو ستـــاد پــروژه مهـــر</a:t>
                </a:r>
                <a:endParaRPr lang="en-US" sz="1467" kern="100" dirty="0">
                  <a:solidFill>
                    <a:srgbClr val="002060"/>
                  </a:solidFill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444F06FA-79FB-FBEB-86DD-CBC53B875C28}"/>
                </a:ext>
              </a:extLst>
            </p:cNvPr>
            <p:cNvGrpSpPr/>
            <p:nvPr/>
          </p:nvGrpSpPr>
          <p:grpSpPr>
            <a:xfrm>
              <a:off x="5213959" y="3105150"/>
              <a:ext cx="1987417" cy="2851310"/>
              <a:chOff x="-481991" y="0"/>
              <a:chExt cx="1987417" cy="2851310"/>
            </a:xfrm>
          </p:grpSpPr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8310968D-BC78-0BEE-DED8-1E036BC32BE1}"/>
                  </a:ext>
                </a:extLst>
              </p:cNvPr>
              <p:cNvCxnSpPr/>
              <p:nvPr/>
            </p:nvCxnSpPr>
            <p:spPr>
              <a:xfrm>
                <a:off x="473710" y="0"/>
                <a:ext cx="0" cy="381000"/>
              </a:xfrm>
              <a:prstGeom prst="line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Rectangle: Rounded Corners 18">
                <a:extLst>
                  <a:ext uri="{FF2B5EF4-FFF2-40B4-BE49-F238E27FC236}">
                    <a16:creationId xmlns:a16="http://schemas.microsoft.com/office/drawing/2014/main" id="{1159D0BB-6E3A-D8FA-C173-3473B994BC06}"/>
                  </a:ext>
                </a:extLst>
              </p:cNvPr>
              <p:cNvSpPr/>
              <p:nvPr/>
            </p:nvSpPr>
            <p:spPr>
              <a:xfrm rot="5400000">
                <a:off x="-826544" y="519339"/>
                <a:ext cx="2676524" cy="1987417"/>
              </a:xfrm>
              <a:prstGeom prst="roundRect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121904" tIns="60952" rIns="121904" bIns="6095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1067"/>
                  </a:spcAft>
                </a:pPr>
                <a:r>
                  <a:rPr lang="fa-IR" sz="2000" kern="100" dirty="0">
                    <a:solidFill>
                      <a:srgbClr val="002060"/>
                    </a:solidFill>
                    <a:ea typeface="Calibri" panose="020F0502020204030204" pitchFamily="34" charset="0"/>
                    <a:cs typeface="2  Titr" panose="00000700000000000000" pitchFamily="2" charset="-78"/>
                  </a:rPr>
                  <a:t>نام و نام خانوادگی نیروی خدمات</a:t>
                </a:r>
                <a:endParaRPr lang="en-US" sz="1467" kern="100" dirty="0">
                  <a:solidFill>
                    <a:srgbClr val="002060"/>
                  </a:solidFill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1067"/>
                  </a:spcAft>
                </a:pPr>
                <a:r>
                  <a:rPr lang="fa-IR" sz="2000" b="1" kern="100" dirty="0">
                    <a:solidFill>
                      <a:srgbClr val="002060"/>
                    </a:solidFill>
                    <a:ea typeface="Calibri" panose="020F0502020204030204" pitchFamily="34" charset="0"/>
                    <a:cs typeface="Vazir" panose="020B0603030804020204" pitchFamily="34" charset="-78"/>
                  </a:rPr>
                  <a:t>عضو ستـــاد پــروژه مهـــر</a:t>
                </a:r>
                <a:endParaRPr lang="en-US" sz="1467" kern="100" dirty="0">
                  <a:solidFill>
                    <a:srgbClr val="002060"/>
                  </a:solidFill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1067"/>
                  </a:spcAft>
                </a:pPr>
                <a:r>
                  <a:rPr lang="en-US" sz="2000" b="1" kern="100" dirty="0">
                    <a:solidFill>
                      <a:srgbClr val="002060"/>
                    </a:solidFill>
                    <a:latin typeface="Vazir" panose="020B0603030804020204" pitchFamily="34" charset="-78"/>
                    <a:ea typeface="Calibri" panose="020F0502020204030204" pitchFamily="34" charset="0"/>
                    <a:cs typeface="Arial" panose="020B0604020202020204" pitchFamily="34" charset="0"/>
                  </a:rPr>
                  <a:t> </a:t>
                </a:r>
                <a:endParaRPr lang="en-US" sz="1467" kern="100" dirty="0">
                  <a:solidFill>
                    <a:srgbClr val="002060"/>
                  </a:solidFill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EA3A62D2-D3B3-710B-82FE-F341BA227C6B}"/>
                </a:ext>
              </a:extLst>
            </p:cNvPr>
            <p:cNvGrpSpPr/>
            <p:nvPr/>
          </p:nvGrpSpPr>
          <p:grpSpPr>
            <a:xfrm>
              <a:off x="2340562" y="3124200"/>
              <a:ext cx="1987415" cy="2867025"/>
              <a:chOff x="-516938" y="0"/>
              <a:chExt cx="1987415" cy="2867025"/>
            </a:xfrm>
          </p:grpSpPr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DE9637C2-0B0B-1049-692C-9787373F6F3A}"/>
                  </a:ext>
                </a:extLst>
              </p:cNvPr>
              <p:cNvCxnSpPr/>
              <p:nvPr/>
            </p:nvCxnSpPr>
            <p:spPr>
              <a:xfrm>
                <a:off x="473710" y="0"/>
                <a:ext cx="0" cy="381000"/>
              </a:xfrm>
              <a:prstGeom prst="line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671320D1-96CA-F249-677D-8D1DDEEB6E9C}"/>
                  </a:ext>
                </a:extLst>
              </p:cNvPr>
              <p:cNvSpPr/>
              <p:nvPr/>
            </p:nvSpPr>
            <p:spPr>
              <a:xfrm rot="5400000">
                <a:off x="-861492" y="535055"/>
                <a:ext cx="2676524" cy="1987415"/>
              </a:xfrm>
              <a:prstGeom prst="roundRect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121904" tIns="60952" rIns="121904" bIns="6095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1067"/>
                  </a:spcAft>
                </a:pPr>
                <a:r>
                  <a:rPr lang="fa-IR" sz="2000" kern="100" dirty="0">
                    <a:solidFill>
                      <a:srgbClr val="002060"/>
                    </a:solidFill>
                    <a:ea typeface="Calibri" panose="020F0502020204030204" pitchFamily="34" charset="0"/>
                    <a:cs typeface="2  Titr" panose="00000700000000000000" pitchFamily="2" charset="-78"/>
                  </a:rPr>
                  <a:t>نام و نام خانوادگی نماینده انجمن</a:t>
                </a:r>
                <a:endParaRPr lang="en-US" sz="1467" kern="100" dirty="0">
                  <a:solidFill>
                    <a:srgbClr val="002060"/>
                  </a:solidFill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1067"/>
                  </a:spcAft>
                </a:pPr>
                <a:r>
                  <a:rPr lang="fa-IR" sz="2000" b="1" kern="100" dirty="0">
                    <a:solidFill>
                      <a:srgbClr val="002060"/>
                    </a:solidFill>
                    <a:ea typeface="Calibri" panose="020F0502020204030204" pitchFamily="34" charset="0"/>
                    <a:cs typeface="Vazir" panose="020B0603030804020204" pitchFamily="34" charset="-78"/>
                  </a:rPr>
                  <a:t>عضو ستـــاد پــروژه مهـــر</a:t>
                </a:r>
                <a:endParaRPr lang="en-US" sz="1467" kern="100" dirty="0">
                  <a:solidFill>
                    <a:srgbClr val="002060"/>
                  </a:solidFill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1067"/>
                  </a:spcAft>
                </a:pPr>
                <a:r>
                  <a:rPr lang="en-US" sz="2000" b="1" kern="100" dirty="0">
                    <a:solidFill>
                      <a:srgbClr val="002060"/>
                    </a:solidFill>
                    <a:latin typeface="Vazir" panose="020B0603030804020204" pitchFamily="34" charset="-78"/>
                    <a:ea typeface="Calibri" panose="020F0502020204030204" pitchFamily="34" charset="0"/>
                    <a:cs typeface="Arial" panose="020B0604020202020204" pitchFamily="34" charset="0"/>
                  </a:rPr>
                  <a:t> </a:t>
                </a:r>
                <a:endParaRPr lang="en-US" sz="1467" kern="100" dirty="0">
                  <a:solidFill>
                    <a:srgbClr val="002060"/>
                  </a:solidFill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08CEB0C5-E3A2-52DF-E3DC-9AF596F49E97}"/>
                </a:ext>
              </a:extLst>
            </p:cNvPr>
            <p:cNvGrpSpPr/>
            <p:nvPr/>
          </p:nvGrpSpPr>
          <p:grpSpPr>
            <a:xfrm>
              <a:off x="-335139" y="3086100"/>
              <a:ext cx="1927039" cy="2870360"/>
              <a:chOff x="-335139" y="0"/>
              <a:chExt cx="1927039" cy="2870360"/>
            </a:xfrm>
          </p:grpSpPr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AF782BE3-2D01-06A6-80AA-F2E9AC538A3E}"/>
                  </a:ext>
                </a:extLst>
              </p:cNvPr>
              <p:cNvCxnSpPr/>
              <p:nvPr/>
            </p:nvCxnSpPr>
            <p:spPr>
              <a:xfrm>
                <a:off x="473710" y="0"/>
                <a:ext cx="0" cy="381000"/>
              </a:xfrm>
              <a:prstGeom prst="line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1C87F9C6-F36F-2EE2-0CB3-0025B97996AF}"/>
                  </a:ext>
                </a:extLst>
              </p:cNvPr>
              <p:cNvSpPr/>
              <p:nvPr/>
            </p:nvSpPr>
            <p:spPr>
              <a:xfrm rot="5400000">
                <a:off x="-709881" y="568579"/>
                <a:ext cx="2676523" cy="1927039"/>
              </a:xfrm>
              <a:prstGeom prst="roundRect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121904" tIns="60952" rIns="121904" bIns="6095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1067"/>
                  </a:spcAft>
                </a:pPr>
                <a:r>
                  <a:rPr lang="fa-IR" sz="1467" kern="100" dirty="0">
                    <a:solidFill>
                      <a:srgbClr val="002060"/>
                    </a:solidFill>
                    <a:ea typeface="Calibri" panose="020F0502020204030204" pitchFamily="34" charset="0"/>
                    <a:cs typeface="2  Titr" panose="00000700000000000000" pitchFamily="2" charset="-78"/>
                  </a:rPr>
                  <a:t>نام و نام خانوادگی رییس شورای دانش آموزی</a:t>
                </a:r>
                <a:endParaRPr lang="en-US" sz="1467" kern="100" dirty="0">
                  <a:solidFill>
                    <a:srgbClr val="002060"/>
                  </a:solidFill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1067"/>
                  </a:spcAft>
                </a:pPr>
                <a:r>
                  <a:rPr lang="fa-IR" sz="2000" b="1" kern="100" dirty="0">
                    <a:solidFill>
                      <a:srgbClr val="002060"/>
                    </a:solidFill>
                    <a:ea typeface="Calibri" panose="020F0502020204030204" pitchFamily="34" charset="0"/>
                    <a:cs typeface="Vazir" panose="020B0603030804020204" pitchFamily="34" charset="-78"/>
                  </a:rPr>
                  <a:t>عضو ستـــاد پــروژه مهـــر</a:t>
                </a:r>
                <a:endParaRPr lang="en-US" sz="1467" kern="100" dirty="0">
                  <a:solidFill>
                    <a:srgbClr val="002060"/>
                  </a:solidFill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1067"/>
                  </a:spcAft>
                </a:pPr>
                <a:r>
                  <a:rPr lang="en-US" sz="2000" b="1" kern="100" dirty="0">
                    <a:solidFill>
                      <a:srgbClr val="002060"/>
                    </a:solidFill>
                    <a:latin typeface="Vazir" panose="020B0603030804020204" pitchFamily="34" charset="-78"/>
                    <a:ea typeface="Calibri" panose="020F0502020204030204" pitchFamily="34" charset="0"/>
                    <a:cs typeface="Arial" panose="020B0604020202020204" pitchFamily="34" charset="0"/>
                  </a:rPr>
                  <a:t> </a:t>
                </a:r>
                <a:endParaRPr lang="en-US" sz="1467" kern="100" dirty="0">
                  <a:solidFill>
                    <a:srgbClr val="002060"/>
                  </a:solidFill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p:grpSp>
      </p:grp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24E345D-1365-1820-FF87-96B3DF01851F}"/>
              </a:ext>
            </a:extLst>
          </p:cNvPr>
          <p:cNvCxnSpPr/>
          <p:nvPr/>
        </p:nvCxnSpPr>
        <p:spPr>
          <a:xfrm>
            <a:off x="5423219" y="2366370"/>
            <a:ext cx="0" cy="34568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7CB4E2D-0E3E-0C53-7825-4D17BA067571}"/>
              </a:ext>
            </a:extLst>
          </p:cNvPr>
          <p:cNvCxnSpPr>
            <a:cxnSpLocks/>
          </p:cNvCxnSpPr>
          <p:nvPr/>
        </p:nvCxnSpPr>
        <p:spPr>
          <a:xfrm>
            <a:off x="5423219" y="3643173"/>
            <a:ext cx="0" cy="380741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0167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1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4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/>
          <p:cNvGrpSpPr/>
          <p:nvPr/>
        </p:nvGrpSpPr>
        <p:grpSpPr>
          <a:xfrm>
            <a:off x="815307" y="328660"/>
            <a:ext cx="10271804" cy="702612"/>
            <a:chOff x="913236" y="1339997"/>
            <a:chExt cx="2142238" cy="377261"/>
          </a:xfrm>
        </p:grpSpPr>
        <p:sp>
          <p:nvSpPr>
            <p:cNvPr id="66" name="Rectangle 6"/>
            <p:cNvSpPr/>
            <p:nvPr/>
          </p:nvSpPr>
          <p:spPr bwMode="auto">
            <a:xfrm>
              <a:off x="1184004" y="1339997"/>
              <a:ext cx="1644421" cy="377261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32" tIns="45717" rIns="91432" bIns="4571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1" fontAlgn="base">
                <a:spcBef>
                  <a:spcPct val="0"/>
                </a:spcBef>
                <a:spcAft>
                  <a:spcPct val="0"/>
                </a:spcAft>
              </a:pPr>
              <a:endParaRPr lang="en-US" sz="2400" dirty="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67" name="Text Box 14"/>
            <p:cNvSpPr txBox="1">
              <a:spLocks noChangeArrowheads="1"/>
            </p:cNvSpPr>
            <p:nvPr/>
          </p:nvSpPr>
          <p:spPr bwMode="auto">
            <a:xfrm>
              <a:off x="913236" y="1343133"/>
              <a:ext cx="2142238" cy="3249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endParaRPr lang="en-US" altLang="zh-CN" sz="933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  <a:p>
              <a:pPr algn="ctr"/>
              <a:r>
                <a:rPr lang="fa-IR" altLang="zh-CN" sz="2400" b="1" dirty="0">
                  <a:solidFill>
                    <a:srgbClr val="FFFF00"/>
                  </a:solidFill>
                  <a:latin typeface="Vazir" panose="020B0603030804020204" pitchFamily="34" charset="-78"/>
                  <a:ea typeface="微软雅黑" panose="020B0503020204020204" pitchFamily="34" charset="-122"/>
                  <a:cs typeface="Vazir" panose="020B0603030804020204" pitchFamily="34" charset="-78"/>
                </a:rPr>
                <a:t>مهمترین فعالیت های صوت گرفته در پروژه مهر در تیرماه</a:t>
              </a:r>
              <a:endParaRPr lang="zh-CN" altLang="zh-CN" sz="2400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</p:txBody>
        </p:sp>
      </p:grpSp>
      <p:sp>
        <p:nvSpPr>
          <p:cNvPr id="3" name="Rectangle 6">
            <a:extLst>
              <a:ext uri="{FF2B5EF4-FFF2-40B4-BE49-F238E27FC236}">
                <a16:creationId xmlns:a16="http://schemas.microsoft.com/office/drawing/2014/main" id="{C64D9A9A-5598-FB3C-C4CB-29F5B8BBE311}"/>
              </a:ext>
            </a:extLst>
          </p:cNvPr>
          <p:cNvSpPr/>
          <p:nvPr/>
        </p:nvSpPr>
        <p:spPr bwMode="auto">
          <a:xfrm>
            <a:off x="335316" y="1317835"/>
            <a:ext cx="11231785" cy="5148083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32" tIns="45717" rIns="91432" bIns="45717" numCol="1" rtlCol="0" anchor="ctr" anchorCtr="0" compatLnSpc="1">
            <a:prstTxWarp prst="textNoShape">
              <a:avLst/>
            </a:prstTxWarp>
          </a:bodyPr>
          <a:lstStyle/>
          <a:p>
            <a:pPr algn="just" rtl="1">
              <a:spcAft>
                <a:spcPts val="1067"/>
              </a:spcAft>
            </a:pPr>
            <a:r>
              <a:rPr lang="fa-IR" sz="1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2  Titr" panose="00000700000000000000" pitchFamily="2" charset="-78"/>
              </a:rPr>
              <a:t>- تشکیل ستاد پروژه مهر و ستاد ثبت نام و صدور ابلاغ برای اعضای ستاد</a:t>
            </a:r>
            <a:endParaRPr lang="en-US" sz="16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2  Titr" panose="00000700000000000000" pitchFamily="2" charset="-78"/>
            </a:endParaRPr>
          </a:p>
          <a:p>
            <a:pPr algn="just" rtl="1">
              <a:spcAft>
                <a:spcPts val="1067"/>
              </a:spcAft>
            </a:pPr>
            <a:r>
              <a:rPr lang="fa-IR" sz="1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2  Titr" panose="00000700000000000000" pitchFamily="2" charset="-78"/>
              </a:rPr>
              <a:t>- ثبت نام دانش آموزان و تشکیل پرونده دانش آموزان براساس دستورالعمل ها </a:t>
            </a:r>
            <a:endParaRPr lang="en-US" sz="16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2  Titr" panose="00000700000000000000" pitchFamily="2" charset="-78"/>
            </a:endParaRPr>
          </a:p>
          <a:p>
            <a:pPr algn="just" rtl="1">
              <a:spcAft>
                <a:spcPts val="1067"/>
              </a:spcAft>
            </a:pPr>
            <a:r>
              <a:rPr lang="fa-IR" sz="1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2  Titr" panose="00000700000000000000" pitchFamily="2" charset="-78"/>
              </a:rPr>
              <a:t>- بهسازی سرویس بهداشی و شیرآلات آبخوری </a:t>
            </a:r>
            <a:endParaRPr lang="en-US" sz="16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2  Titr" panose="00000700000000000000" pitchFamily="2" charset="-78"/>
            </a:endParaRPr>
          </a:p>
          <a:p>
            <a:pPr algn="just" rtl="1">
              <a:spcAft>
                <a:spcPts val="1067"/>
              </a:spcAft>
            </a:pPr>
            <a:r>
              <a:rPr lang="fa-IR" sz="1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2  Titr" panose="00000700000000000000" pitchFamily="2" charset="-78"/>
              </a:rPr>
              <a:t>- خرید و تهیه گل و گلدان برای کلاس های درس</a:t>
            </a:r>
            <a:endParaRPr lang="en-US" sz="16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2  Titr" panose="00000700000000000000" pitchFamily="2" charset="-78"/>
            </a:endParaRPr>
          </a:p>
          <a:p>
            <a:pPr algn="just" rtl="1">
              <a:spcAft>
                <a:spcPts val="1067"/>
              </a:spcAft>
            </a:pPr>
            <a:r>
              <a:rPr lang="fa-IR" sz="1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2  Titr" panose="00000700000000000000" pitchFamily="2" charset="-78"/>
              </a:rPr>
              <a:t>- اطلاع رسانی نحوه ثبت نام و تهیه پوشش یکسان به خانواده ها از طریق کانال مدرسه </a:t>
            </a:r>
            <a:endParaRPr lang="en-US" sz="16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2  Titr" panose="00000700000000000000" pitchFamily="2" charset="-78"/>
            </a:endParaRPr>
          </a:p>
          <a:p>
            <a:pPr algn="just" rtl="1">
              <a:spcAft>
                <a:spcPts val="1067"/>
              </a:spcAft>
            </a:pPr>
            <a:r>
              <a:rPr lang="fa-IR" sz="1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2  Titr" panose="00000700000000000000" pitchFamily="2" charset="-78"/>
              </a:rPr>
              <a:t>- بررسی پرونده های تحصیلی دانش آموزان میان پایه</a:t>
            </a:r>
            <a:endParaRPr lang="en-US" sz="16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2  Titr" panose="00000700000000000000" pitchFamily="2" charset="-78"/>
            </a:endParaRPr>
          </a:p>
          <a:p>
            <a:pPr algn="just" rtl="1">
              <a:spcAft>
                <a:spcPts val="1067"/>
              </a:spcAft>
            </a:pPr>
            <a:r>
              <a:rPr lang="fa-IR" sz="1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2  Titr" panose="00000700000000000000" pitchFamily="2" charset="-78"/>
              </a:rPr>
              <a:t>- ثبت نام دانش آموزان در سامانه سیدا</a:t>
            </a:r>
            <a:endParaRPr lang="en-US" sz="16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2  Titr" panose="00000700000000000000" pitchFamily="2" charset="-78"/>
            </a:endParaRPr>
          </a:p>
          <a:p>
            <a:pPr algn="just" rtl="1">
              <a:spcAft>
                <a:spcPts val="1067"/>
              </a:spcAft>
            </a:pPr>
            <a:r>
              <a:rPr lang="fa-IR" sz="1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2  Titr" panose="00000700000000000000" pitchFamily="2" charset="-78"/>
              </a:rPr>
              <a:t>- تحویل پرونده های تحصیلی دانش آموزان فارغ التحصیل از مدرسه</a:t>
            </a:r>
            <a:endParaRPr lang="en-US" sz="16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2  Titr" panose="00000700000000000000" pitchFamily="2" charset="-78"/>
            </a:endParaRPr>
          </a:p>
          <a:p>
            <a:pPr algn="just" rtl="1">
              <a:spcAft>
                <a:spcPts val="1067"/>
              </a:spcAft>
            </a:pPr>
            <a:r>
              <a:rPr lang="fa-IR" sz="1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2  Titr" panose="00000700000000000000" pitchFamily="2" charset="-78"/>
              </a:rPr>
              <a:t>- تهیه برنامه سالانه توسط مدیر و معاونین و تصویب در شورای مدرسه </a:t>
            </a:r>
            <a:endParaRPr lang="en-US" sz="16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2  Titr" panose="00000700000000000000" pitchFamily="2" charset="-78"/>
            </a:endParaRPr>
          </a:p>
          <a:p>
            <a:pPr algn="just" rtl="1">
              <a:spcAft>
                <a:spcPts val="1067"/>
              </a:spcAft>
            </a:pPr>
            <a:r>
              <a:rPr lang="fa-IR" sz="1600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تعمیر میز و نیمکت های شکسته شده</a:t>
            </a:r>
            <a:endParaRPr lang="en-US" sz="1600" b="1" dirty="0">
              <a:solidFill>
                <a:srgbClr val="002060"/>
              </a:solidFill>
              <a:latin typeface="Calibri" panose="020F0502020204030204" pitchFamily="34" charset="0"/>
              <a:cs typeface="2  Titr" panose="00000700000000000000" pitchFamily="2" charset="-78"/>
            </a:endParaRPr>
          </a:p>
          <a:p>
            <a:pPr algn="just" rtl="1">
              <a:spcAft>
                <a:spcPts val="1067"/>
              </a:spcAft>
            </a:pPr>
            <a:r>
              <a:rPr lang="fa-IR" sz="1600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تعویض و تعمیر کلیدهای پریز و وسایل برقی موجود در مدرسه</a:t>
            </a:r>
            <a:endParaRPr lang="en-US" sz="1600" b="1" dirty="0">
              <a:solidFill>
                <a:srgbClr val="002060"/>
              </a:solidFill>
              <a:latin typeface="Calibri" panose="020F0502020204030204" pitchFamily="34" charset="0"/>
              <a:cs typeface="2  Titr" panose="00000700000000000000" pitchFamily="2" charset="-78"/>
            </a:endParaRPr>
          </a:p>
          <a:p>
            <a:pPr algn="just" rtl="1">
              <a:spcAft>
                <a:spcPts val="1067"/>
              </a:spcAft>
            </a:pPr>
            <a:r>
              <a:rPr lang="fa-IR" sz="1600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نصب بنر اسامی نفرات برتر مسابقات آموزشی و پرورشی در سر در مدرسه</a:t>
            </a:r>
            <a:endParaRPr lang="en-US" sz="1600" b="1" dirty="0">
              <a:solidFill>
                <a:srgbClr val="002060"/>
              </a:solidFill>
              <a:latin typeface="Calibri" panose="020F0502020204030204" pitchFamily="34" charset="0"/>
              <a:cs typeface="2  Titr" panose="00000700000000000000" pitchFamily="2" charset="-78"/>
            </a:endParaRPr>
          </a:p>
          <a:p>
            <a:pPr algn="just" rtl="1">
              <a:spcAft>
                <a:spcPts val="1067"/>
              </a:spcAft>
            </a:pPr>
            <a:r>
              <a:rPr lang="fa-IR" sz="1600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تهیه نمودار و تحلیل امتحانات نوبت دوم و نصب در دفتر مدرسه</a:t>
            </a:r>
            <a:endParaRPr lang="en-US" sz="1600" b="1" dirty="0">
              <a:solidFill>
                <a:srgbClr val="002060"/>
              </a:solidFill>
              <a:latin typeface="Calibri" panose="020F0502020204030204" pitchFamily="34" charset="0"/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18581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65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5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47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47" tmFilter="0, 0; 0.125,0.2665; 0.25,0.4; 0.375,0.465; 0.5,0.5;  0.625,0.535; 0.75,0.6; 0.875,0.7335; 1,1">
                                          <p:stCondLst>
                                            <p:cond delay="747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73" tmFilter="0, 0; 0.125,0.2665; 0.25,0.4; 0.375,0.465; 0.5,0.5;  0.625,0.535; 0.75,0.6; 0.875,0.7335; 1,1">
                                          <p:stCondLst>
                                            <p:cond delay="149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85" tmFilter="0, 0; 0.125,0.2665; 0.25,0.4; 0.375,0.465; 0.5,0.5;  0.625,0.535; 0.75,0.6; 0.875,0.7335; 1,1">
                                          <p:stCondLst>
                                            <p:cond delay="1863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9">
                                          <p:stCondLst>
                                            <p:cond delay="731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87" decel="50000">
                                          <p:stCondLst>
                                            <p:cond delay="761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9">
                                          <p:stCondLst>
                                            <p:cond delay="147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87" decel="50000">
                                          <p:stCondLst>
                                            <p:cond delay="1505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9">
                                          <p:stCondLst>
                                            <p:cond delay="1847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87" decel="50000">
                                          <p:stCondLst>
                                            <p:cond delay="187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9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87" decel="50000">
                                          <p:stCondLst>
                                            <p:cond delay="2063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ext Box 14"/>
          <p:cNvSpPr txBox="1">
            <a:spLocks noChangeArrowheads="1"/>
          </p:cNvSpPr>
          <p:nvPr/>
        </p:nvSpPr>
        <p:spPr bwMode="auto">
          <a:xfrm rot="5400000">
            <a:off x="8180614" y="2898576"/>
            <a:ext cx="6300060" cy="938718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endParaRPr lang="en-US" altLang="zh-CN" sz="7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Vazir" panose="020B0603030804020204" pitchFamily="34" charset="-78"/>
              <a:ea typeface="微软雅黑" panose="020B0503020204020204" pitchFamily="34" charset="-122"/>
              <a:cs typeface="Vazir" panose="020B0603030804020204" pitchFamily="34" charset="-78"/>
            </a:endParaRPr>
          </a:p>
          <a:p>
            <a:pPr algn="ctr"/>
            <a:r>
              <a:rPr lang="fa-IR" altLang="zh-CN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azir" panose="020B0603030804020204" pitchFamily="34" charset="-78"/>
                <a:ea typeface="微软雅黑" panose="020B0503020204020204" pitchFamily="34" charset="-122"/>
                <a:cs typeface="2  Titr" panose="00000700000000000000" pitchFamily="2" charset="-78"/>
              </a:rPr>
              <a:t>مهمترین فعالیت های صوت گرفته در پروژه مهر</a:t>
            </a:r>
          </a:p>
          <a:p>
            <a:pPr algn="ctr"/>
            <a:r>
              <a:rPr lang="fa-IR" altLang="zh-CN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azir" panose="020B0603030804020204" pitchFamily="34" charset="-78"/>
                <a:ea typeface="微软雅黑" panose="020B0503020204020204" pitchFamily="34" charset="-122"/>
                <a:cs typeface="2  Titr" panose="00000700000000000000" pitchFamily="2" charset="-78"/>
              </a:rPr>
              <a:t>در مـردادمــاه</a:t>
            </a:r>
            <a:endParaRPr lang="zh-CN" altLang="zh-CN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Vazir" panose="020B0603030804020204" pitchFamily="34" charset="-78"/>
              <a:ea typeface="微软雅黑" panose="020B0503020204020204" pitchFamily="34" charset="-122"/>
              <a:cs typeface="2  Titr" panose="00000700000000000000" pitchFamily="2" charset="-78"/>
            </a:endParaRP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C64D9A9A-5598-FB3C-C4CB-29F5B8BBE311}"/>
              </a:ext>
            </a:extLst>
          </p:cNvPr>
          <p:cNvSpPr/>
          <p:nvPr/>
        </p:nvSpPr>
        <p:spPr bwMode="auto">
          <a:xfrm>
            <a:off x="335316" y="165857"/>
            <a:ext cx="10317552" cy="652787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32" tIns="45717" rIns="91432" bIns="45717" numCol="1" rtlCol="0" anchor="ctr" anchorCtr="0" compatLnSpc="1">
            <a:prstTxWarp prst="textNoShape">
              <a:avLst/>
            </a:prstTxWarp>
          </a:bodyPr>
          <a:lstStyle/>
          <a:p>
            <a:pPr algn="just" rtl="1">
              <a:spcAft>
                <a:spcPts val="1067"/>
              </a:spcAft>
            </a:pPr>
            <a:r>
              <a:rPr lang="ar-IQ" sz="1733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تهیه کتب و سی دی های کمک آموزشی مورد نیاز همکاران</a:t>
            </a:r>
          </a:p>
          <a:p>
            <a:pPr algn="just" rtl="1">
              <a:spcAft>
                <a:spcPts val="1067"/>
              </a:spcAft>
            </a:pPr>
            <a:r>
              <a:rPr lang="ar-IQ" sz="1733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پیگیری و جذب مشارکت های مردمی و خیرین برای اجرای تعمیرات مدرسه </a:t>
            </a:r>
          </a:p>
          <a:p>
            <a:pPr algn="just" rtl="1">
              <a:spcAft>
                <a:spcPts val="1067"/>
              </a:spcAft>
            </a:pPr>
            <a:r>
              <a:rPr lang="ar-IQ" sz="1733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تعمیر قفل ها و خرابی های درهای کلاس درس</a:t>
            </a:r>
          </a:p>
          <a:p>
            <a:pPr algn="just" rtl="1">
              <a:spcAft>
                <a:spcPts val="1067"/>
              </a:spcAft>
            </a:pPr>
            <a:r>
              <a:rPr lang="ar-IQ" sz="1733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مرتب کردن دفتر مدرسه و کلاس های درس</a:t>
            </a:r>
          </a:p>
          <a:p>
            <a:pPr algn="just" rtl="1">
              <a:spcAft>
                <a:spcPts val="1067"/>
              </a:spcAft>
            </a:pPr>
            <a:r>
              <a:rPr lang="ar-IQ" sz="1733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تعمیر و بهسازی در و پنجره های کلاس های درس</a:t>
            </a:r>
          </a:p>
          <a:p>
            <a:pPr algn="just" rtl="1">
              <a:spcAft>
                <a:spcPts val="1067"/>
              </a:spcAft>
            </a:pPr>
            <a:r>
              <a:rPr lang="ar-IQ" sz="1733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شستوی پرده های کلاس های درس</a:t>
            </a:r>
          </a:p>
          <a:p>
            <a:pPr algn="just" rtl="1">
              <a:spcAft>
                <a:spcPts val="1067"/>
              </a:spcAft>
            </a:pPr>
            <a:r>
              <a:rPr lang="ar-IQ" sz="1733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جمع آوری و تحویل وسایل اسقاطی به انبار مرکزی اداره</a:t>
            </a:r>
          </a:p>
          <a:p>
            <a:pPr algn="just" rtl="1">
              <a:spcAft>
                <a:spcPts val="1067"/>
              </a:spcAft>
            </a:pPr>
            <a:r>
              <a:rPr lang="ar-IQ" sz="1733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بررسی پرونده های تحصیلی دانش آموزان و رفع نواقص موجود در پرونده ها</a:t>
            </a:r>
          </a:p>
          <a:p>
            <a:pPr algn="just" rtl="1">
              <a:spcAft>
                <a:spcPts val="1067"/>
              </a:spcAft>
            </a:pPr>
            <a:r>
              <a:rPr lang="fa-IR" sz="1733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</a:t>
            </a:r>
            <a:r>
              <a:rPr lang="ar-IQ" sz="1733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هماهنگی با چند کارگر و نظافت مدرسه توسط آنها</a:t>
            </a:r>
            <a:endParaRPr lang="fa-IR" sz="1733" b="1" dirty="0">
              <a:solidFill>
                <a:srgbClr val="002060"/>
              </a:solidFill>
              <a:latin typeface="Calibri" panose="020F0502020204030204" pitchFamily="34" charset="0"/>
              <a:cs typeface="2  Titr" panose="00000700000000000000" pitchFamily="2" charset="-78"/>
            </a:endParaRPr>
          </a:p>
          <a:p>
            <a:pPr algn="just" rtl="1">
              <a:spcAft>
                <a:spcPts val="1067"/>
              </a:spcAft>
            </a:pPr>
            <a:r>
              <a:rPr lang="ar-IQ" sz="1733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بررسی وضعیت ایمنی و سیستم های گرمایشی و سرمایشی مدرسه</a:t>
            </a:r>
          </a:p>
          <a:p>
            <a:pPr algn="just" rtl="1">
              <a:spcAft>
                <a:spcPts val="1067"/>
              </a:spcAft>
            </a:pPr>
            <a:r>
              <a:rPr lang="ar-IQ" sz="1733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تجهیز اتاق بهداشت و جعبه کمک های اولیه و شارژ کپسول اطفای حریق</a:t>
            </a:r>
          </a:p>
          <a:p>
            <a:pPr algn="just" rtl="1">
              <a:spcAft>
                <a:spcPts val="1067"/>
              </a:spcAft>
            </a:pPr>
            <a:r>
              <a:rPr lang="ar-IQ" sz="1733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بررسی وضعیت بهداشت محیط و ایمنی فضا و بهسازی شرایط نامطلوب</a:t>
            </a:r>
          </a:p>
          <a:p>
            <a:pPr algn="just" rtl="1">
              <a:spcAft>
                <a:spcPts val="1067"/>
              </a:spcAft>
            </a:pPr>
            <a:r>
              <a:rPr lang="ar-IQ" sz="1733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وجین کتابهای کتابخانه و تهیه کتابهای جدید</a:t>
            </a:r>
          </a:p>
          <a:p>
            <a:pPr algn="just" rtl="1">
              <a:spcAft>
                <a:spcPts val="1067"/>
              </a:spcAft>
            </a:pPr>
            <a:r>
              <a:rPr lang="ar-IQ" sz="1733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غبار روبی ونظافت نمازخانه وشستن فرشهای نمازخانه</a:t>
            </a:r>
          </a:p>
          <a:p>
            <a:pPr algn="just" rtl="1">
              <a:spcAft>
                <a:spcPts val="1067"/>
              </a:spcAft>
            </a:pPr>
            <a:r>
              <a:rPr lang="ar-IQ" sz="1733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بهسازی تابلو های پرورشی مدرسه</a:t>
            </a:r>
          </a:p>
          <a:p>
            <a:pPr algn="just" rtl="1">
              <a:spcAft>
                <a:spcPts val="1067"/>
              </a:spcAft>
            </a:pPr>
            <a:r>
              <a:rPr lang="ar-IQ" sz="1733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نظارت بر اجرای طرح پوشش یکسان دانش آموزی</a:t>
            </a:r>
          </a:p>
        </p:txBody>
      </p:sp>
    </p:spTree>
    <p:extLst>
      <p:ext uri="{BB962C8B-B14F-4D97-AF65-F5344CB8AC3E}">
        <p14:creationId xmlns:p14="http://schemas.microsoft.com/office/powerpoint/2010/main" val="3184021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ext Box 14"/>
          <p:cNvSpPr txBox="1">
            <a:spLocks noChangeArrowheads="1"/>
          </p:cNvSpPr>
          <p:nvPr/>
        </p:nvSpPr>
        <p:spPr bwMode="auto">
          <a:xfrm rot="5400000">
            <a:off x="-2503867" y="2864962"/>
            <a:ext cx="6300060" cy="103592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en-US" altLang="zh-CN" sz="800" b="1" dirty="0">
              <a:solidFill>
                <a:srgbClr val="002060"/>
              </a:solidFill>
              <a:latin typeface="Vazir" panose="020B0603030804020204" pitchFamily="34" charset="-78"/>
              <a:ea typeface="微软雅黑" panose="020B0503020204020204" pitchFamily="34" charset="-122"/>
              <a:cs typeface="Vazir" panose="020B0603030804020204" pitchFamily="34" charset="-78"/>
            </a:endParaRPr>
          </a:p>
          <a:p>
            <a:pPr algn="ctr"/>
            <a:r>
              <a:rPr lang="fa-IR" altLang="zh-CN" sz="2666" b="1" dirty="0">
                <a:solidFill>
                  <a:srgbClr val="00206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2  Titr" panose="00000700000000000000" pitchFamily="2" charset="-78"/>
              </a:rPr>
              <a:t>مهمترین فعالیت های صوت گرفته در پروژه مهر</a:t>
            </a:r>
          </a:p>
          <a:p>
            <a:pPr algn="ctr"/>
            <a:r>
              <a:rPr lang="fa-IR" altLang="zh-CN" sz="2666" b="1" dirty="0">
                <a:solidFill>
                  <a:srgbClr val="00206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2  Titr" panose="00000700000000000000" pitchFamily="2" charset="-78"/>
              </a:rPr>
              <a:t>در شهـریورمـاه</a:t>
            </a:r>
            <a:endParaRPr lang="zh-CN" altLang="zh-CN" sz="2666" b="1" dirty="0">
              <a:solidFill>
                <a:srgbClr val="002060"/>
              </a:solidFill>
              <a:latin typeface="Vazir" panose="020B0603030804020204" pitchFamily="34" charset="-78"/>
              <a:ea typeface="微软雅黑" panose="020B0503020204020204" pitchFamily="34" charset="-122"/>
              <a:cs typeface="2  Titr" panose="00000700000000000000" pitchFamily="2" charset="-78"/>
            </a:endParaRP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C64D9A9A-5598-FB3C-C4CB-29F5B8BBE311}"/>
              </a:ext>
            </a:extLst>
          </p:cNvPr>
          <p:cNvSpPr/>
          <p:nvPr/>
        </p:nvSpPr>
        <p:spPr bwMode="auto">
          <a:xfrm>
            <a:off x="1239535" y="138143"/>
            <a:ext cx="10778164" cy="6555589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32" tIns="45717" rIns="91432" bIns="45717" numCol="1" rtlCol="0" anchor="ctr" anchorCtr="0" compatLnSpc="1">
            <a:prstTxWarp prst="textNoShape">
              <a:avLst/>
            </a:prstTxWarp>
          </a:bodyPr>
          <a:lstStyle/>
          <a:p>
            <a:pPr algn="just" rtl="1">
              <a:spcAft>
                <a:spcPts val="1067"/>
              </a:spcAft>
            </a:pPr>
            <a:r>
              <a:rPr lang="fa-IR" sz="1866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رنگ آمیزی و شاداب سازی فضاهاي ورزشي و اجرای حیاط پویا</a:t>
            </a:r>
          </a:p>
          <a:p>
            <a:pPr algn="just" rtl="1">
              <a:spcAft>
                <a:spcPts val="1067"/>
              </a:spcAft>
            </a:pPr>
            <a:r>
              <a:rPr lang="fa-IR" sz="1866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 تعمیر و تجهیز لوله کشی صابون مایع</a:t>
            </a:r>
          </a:p>
          <a:p>
            <a:pPr algn="just" rtl="1">
              <a:spcAft>
                <a:spcPts val="1067"/>
              </a:spcAft>
            </a:pPr>
            <a:r>
              <a:rPr lang="fa-IR" sz="1866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تهیه مواد شوینده و بهداشتی برای سرویس های بهداشتی و کلاس درس</a:t>
            </a:r>
          </a:p>
          <a:p>
            <a:pPr algn="just" rtl="1">
              <a:spcAft>
                <a:spcPts val="1067"/>
              </a:spcAft>
            </a:pPr>
            <a:r>
              <a:rPr lang="fa-IR" sz="1866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برگزاری جلسه شورای معلمان با حضور معلمان و برنامه ریزی در جهت بازگشایی مدرسه</a:t>
            </a:r>
          </a:p>
          <a:p>
            <a:pPr algn="just" rtl="1">
              <a:spcAft>
                <a:spcPts val="1067"/>
              </a:spcAft>
            </a:pPr>
            <a:r>
              <a:rPr lang="fa-IR" sz="1866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برگزاری جلسه انجمن اولیا و برنامه ریزی برای بازگشایی مدرسه</a:t>
            </a:r>
          </a:p>
          <a:p>
            <a:pPr algn="just" rtl="1">
              <a:spcAft>
                <a:spcPts val="1067"/>
              </a:spcAft>
            </a:pPr>
            <a:r>
              <a:rPr lang="fa-IR" sz="1866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برگزاری جلسه آموزشی برای خانواده ها و دانش آموزان در زمینه بازگشایی مدرسه</a:t>
            </a:r>
          </a:p>
          <a:p>
            <a:pPr algn="just" rtl="1">
              <a:spcAft>
                <a:spcPts val="1067"/>
              </a:spcAft>
            </a:pPr>
            <a:r>
              <a:rPr lang="fa-IR" sz="1866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بهسازی تابلو های پرورشی مدرسه</a:t>
            </a:r>
          </a:p>
          <a:p>
            <a:pPr algn="just" rtl="1">
              <a:spcAft>
                <a:spcPts val="1067"/>
              </a:spcAft>
            </a:pPr>
            <a:r>
              <a:rPr lang="fa-IR" sz="1866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برگزاری جشن نمادین بازگشایی مدرسه و گرامیداشت هفته دفاع مقدس </a:t>
            </a:r>
          </a:p>
          <a:p>
            <a:pPr algn="just" rtl="1">
              <a:spcAft>
                <a:spcPts val="1067"/>
              </a:spcAft>
            </a:pPr>
            <a:r>
              <a:rPr lang="fa-IR" sz="1866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تهیه وسایل و امکانات لازم  جهت اجرای مناسب درس تربیت بدنی</a:t>
            </a:r>
          </a:p>
          <a:p>
            <a:pPr algn="just" rtl="1">
              <a:spcAft>
                <a:spcPts val="1067"/>
              </a:spcAft>
            </a:pPr>
            <a:r>
              <a:rPr lang="fa-IR" sz="1866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ایمنی تجهیزات ورزشی مدرسه ( پوشش و حفاظ دروازه ها ، میله های والیبال و ... )</a:t>
            </a:r>
          </a:p>
          <a:p>
            <a:pPr algn="just" rtl="1">
              <a:spcAft>
                <a:spcPts val="1067"/>
              </a:spcAft>
            </a:pPr>
            <a:r>
              <a:rPr lang="fa-IR" sz="1866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خط کشی ، رفع موانع ، درختان ، محل پارک خودروها ، سکوی اجرای مراسمات ، شیرهای آب و  ... از درون میادین ورزشی</a:t>
            </a:r>
          </a:p>
          <a:p>
            <a:pPr algn="just" rtl="1">
              <a:spcAft>
                <a:spcPts val="1067"/>
              </a:spcAft>
            </a:pPr>
            <a:r>
              <a:rPr lang="fa-IR" sz="1866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نصب تراکت و بنر قوانین ثبت نام در تابلو اعلانات</a:t>
            </a:r>
          </a:p>
          <a:p>
            <a:pPr algn="just" rtl="1">
              <a:spcAft>
                <a:spcPts val="1067"/>
              </a:spcAft>
            </a:pPr>
            <a:r>
              <a:rPr lang="fa-IR" sz="1866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فضاسازی و نصب بنردر مدرسه</a:t>
            </a:r>
          </a:p>
          <a:p>
            <a:pPr algn="just" rtl="1">
              <a:spcAft>
                <a:spcPts val="1067"/>
              </a:spcAft>
            </a:pPr>
            <a:r>
              <a:rPr lang="fa-IR" sz="1866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دعوت از مسئولین شهری و خانواده شهدا جهت شرکت در مراسم نمادین بازگشایی مدرسه</a:t>
            </a:r>
          </a:p>
          <a:p>
            <a:pPr algn="just" rtl="1">
              <a:spcAft>
                <a:spcPts val="1067"/>
              </a:spcAft>
            </a:pPr>
            <a:r>
              <a:rPr lang="fa-IR" sz="1866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برپایی نمایشگاه به مناسبت هفته دفاع مقدس</a:t>
            </a:r>
          </a:p>
        </p:txBody>
      </p:sp>
    </p:spTree>
    <p:extLst>
      <p:ext uri="{BB962C8B-B14F-4D97-AF65-F5344CB8AC3E}">
        <p14:creationId xmlns:p14="http://schemas.microsoft.com/office/powerpoint/2010/main" val="4069931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/>
          <p:cNvGrpSpPr/>
          <p:nvPr/>
        </p:nvGrpSpPr>
        <p:grpSpPr>
          <a:xfrm>
            <a:off x="2255280" y="285775"/>
            <a:ext cx="7679853" cy="917119"/>
            <a:chOff x="971600" y="1275606"/>
            <a:chExt cx="2016224" cy="492443"/>
          </a:xfrm>
        </p:grpSpPr>
        <p:sp>
          <p:nvSpPr>
            <p:cNvPr id="66" name="Rectangle 6"/>
            <p:cNvSpPr/>
            <p:nvPr/>
          </p:nvSpPr>
          <p:spPr bwMode="auto">
            <a:xfrm>
              <a:off x="971600" y="1275606"/>
              <a:ext cx="2016224" cy="492443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32" tIns="45717" rIns="91432" bIns="4571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1" fontAlgn="base">
                <a:spcBef>
                  <a:spcPct val="0"/>
                </a:spcBef>
                <a:spcAft>
                  <a:spcPct val="0"/>
                </a:spcAft>
              </a:pPr>
              <a:endParaRPr lang="en-US" sz="2400" dirty="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67" name="Text Box 14"/>
            <p:cNvSpPr txBox="1">
              <a:spLocks noChangeArrowheads="1"/>
            </p:cNvSpPr>
            <p:nvPr/>
          </p:nvSpPr>
          <p:spPr bwMode="auto">
            <a:xfrm>
              <a:off x="971600" y="1294839"/>
              <a:ext cx="2016224" cy="391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endParaRPr lang="en-US" altLang="zh-CN" sz="933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  <a:p>
              <a:pPr algn="ctr"/>
              <a:r>
                <a:rPr lang="fa-IR" altLang="zh-CN" sz="3200" b="1" dirty="0">
                  <a:solidFill>
                    <a:srgbClr val="FFFF00"/>
                  </a:solidFill>
                  <a:latin typeface="Vazir" panose="020B0603030804020204" pitchFamily="34" charset="-78"/>
                  <a:ea typeface="微软雅黑" panose="020B0503020204020204" pitchFamily="34" charset="-122"/>
                  <a:cs typeface="Vazir" panose="020B0603030804020204" pitchFamily="34" charset="-78"/>
                </a:rPr>
                <a:t>تشکیل ستاد و صدور ابلاغ برای اعضا </a:t>
              </a:r>
              <a:endParaRPr lang="zh-CN" altLang="zh-CN" sz="3200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D13ACD9C-CB62-4D8E-8BA0-8FBD5D7BCC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175" y="1505674"/>
            <a:ext cx="3839927" cy="48641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bg1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1AF7D07-DF2D-4E27-9D3D-DE72517A76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44" r="22144"/>
          <a:stretch/>
        </p:blipFill>
        <p:spPr>
          <a:xfrm>
            <a:off x="944379" y="1505674"/>
            <a:ext cx="5301033" cy="4757612"/>
          </a:xfrm>
          <a:prstGeom prst="rect">
            <a:avLst/>
          </a:prstGeom>
          <a:ln w="38100" cap="sq">
            <a:solidFill>
              <a:schemeClr val="bg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45510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25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4">
            <a:extLst>
              <a:ext uri="{FF2B5EF4-FFF2-40B4-BE49-F238E27FC236}">
                <a16:creationId xmlns:a16="http://schemas.microsoft.com/office/drawing/2014/main" id="{B1CAE4D6-8994-2768-F944-DD7211D21ABB}"/>
              </a:ext>
            </a:extLst>
          </p:cNvPr>
          <p:cNvGrpSpPr/>
          <p:nvPr/>
        </p:nvGrpSpPr>
        <p:grpSpPr>
          <a:xfrm rot="16200000">
            <a:off x="2715190" y="3092165"/>
            <a:ext cx="6001002" cy="675257"/>
            <a:chOff x="971600" y="1275606"/>
            <a:chExt cx="2016224" cy="492443"/>
          </a:xfrm>
        </p:grpSpPr>
        <p:sp>
          <p:nvSpPr>
            <p:cNvPr id="3" name="Rectangle 6">
              <a:extLst>
                <a:ext uri="{FF2B5EF4-FFF2-40B4-BE49-F238E27FC236}">
                  <a16:creationId xmlns:a16="http://schemas.microsoft.com/office/drawing/2014/main" id="{E3DA2204-4820-1FCF-1077-C54C47A0938C}"/>
                </a:ext>
              </a:extLst>
            </p:cNvPr>
            <p:cNvSpPr/>
            <p:nvPr/>
          </p:nvSpPr>
          <p:spPr bwMode="auto">
            <a:xfrm>
              <a:off x="971600" y="1275606"/>
              <a:ext cx="2016224" cy="492443"/>
            </a:xfrm>
            <a:prstGeom prst="rect">
              <a:avLst/>
            </a:prstGeom>
            <a:solidFill>
              <a:srgbClr val="0070C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32" tIns="45717" rIns="91432" bIns="4571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1" fontAlgn="base">
                <a:spcBef>
                  <a:spcPct val="0"/>
                </a:spcBef>
                <a:spcAft>
                  <a:spcPct val="0"/>
                </a:spcAft>
              </a:pPr>
              <a:endParaRPr lang="en-US" sz="2400" dirty="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4" name="Text Box 14">
              <a:extLst>
                <a:ext uri="{FF2B5EF4-FFF2-40B4-BE49-F238E27FC236}">
                  <a16:creationId xmlns:a16="http://schemas.microsoft.com/office/drawing/2014/main" id="{63A33C31-4B06-4040-E046-DD4452C246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1600" y="1315658"/>
              <a:ext cx="2016224" cy="381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fa-IR" altLang="zh-CN" sz="2800" b="1" dirty="0">
                  <a:solidFill>
                    <a:srgbClr val="FFFF00"/>
                  </a:solidFill>
                  <a:latin typeface="Vazir" panose="020B0603030804020204" pitchFamily="34" charset="-78"/>
                  <a:ea typeface="微软雅黑" panose="020B0503020204020204" pitchFamily="34" charset="-122"/>
                  <a:cs typeface="Vazir" panose="020B0603030804020204" pitchFamily="34" charset="-78"/>
                </a:rPr>
                <a:t>آماده سازی برنامه سالانه و تقویم اجرایی</a:t>
              </a:r>
              <a:endParaRPr lang="zh-CN" altLang="zh-CN" sz="2800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ABB0C988-EAC5-D678-758C-1EFADFE25B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109" y="1406198"/>
            <a:ext cx="3965151" cy="4999538"/>
          </a:xfrm>
          <a:prstGeom prst="rect">
            <a:avLst/>
          </a:prstGeom>
          <a:ln w="88900" cap="sq" cmpd="thickThin">
            <a:solidFill>
              <a:schemeClr val="bg1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A4C2627-DFC6-A894-9C18-B4899CDDA66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464" y="655179"/>
            <a:ext cx="3978184" cy="577511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61784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ww.freeppt7.com-Best powerpoint templates free download-slideshow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720</Words>
  <Application>Microsoft Office PowerPoint</Application>
  <PresentationFormat>Custom</PresentationFormat>
  <Paragraphs>116</Paragraphs>
  <Slides>19</Slides>
  <Notes>19</Notes>
  <HiddenSlides>0</HiddenSlides>
  <MMClips>1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19</vt:i4>
      </vt:variant>
    </vt:vector>
  </HeadingPairs>
  <TitlesOfParts>
    <vt:vector size="40" baseType="lpstr">
      <vt:lpstr>等线</vt:lpstr>
      <vt:lpstr>等线 Light</vt:lpstr>
      <vt:lpstr>微软雅黑</vt:lpstr>
      <vt:lpstr>Arial</vt:lpstr>
      <vt:lpstr>Calibri</vt:lpstr>
      <vt:lpstr>Impact</vt:lpstr>
      <vt:lpstr>ITC Avant Garde Std Bk</vt:lpstr>
      <vt:lpstr>LiHei Pro</vt:lpstr>
      <vt:lpstr>Signika</vt:lpstr>
      <vt:lpstr>Vazir</vt:lpstr>
      <vt:lpstr>迷你简汉真广标</vt:lpstr>
      <vt:lpstr>www.freeppt7.com-Best powerpoint templates free download-slideshow​​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小清新PPT</dc:title>
  <dc:subject>RP</dc:subject>
  <dc:creator>Administrator</dc:creator>
  <cp:keywords>RP</cp:keywords>
  <dc:description>RP</dc:description>
  <cp:lastModifiedBy>غلامرضا زهره منش</cp:lastModifiedBy>
  <cp:revision>2990</cp:revision>
  <dcterms:created xsi:type="dcterms:W3CDTF">2015-12-01T09:06:00Z</dcterms:created>
  <dcterms:modified xsi:type="dcterms:W3CDTF">2024-09-18T02:43:47Z</dcterms:modified>
  <cp:category>RP</cp:category>
  <cp:contentStatus>RP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